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20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22.xml" ContentType="application/vnd.openxmlformats-officedocument.presentationml.slide+xml"/>
  <Override PartName="/ppt/slides/slide8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9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3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charts/chart1.xml" ContentType="application/vnd.openxmlformats-officedocument.drawingml.chart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charts/chart3.xml" ContentType="application/vnd.openxmlformats-officedocument.drawingml.chart+xml"/>
  <Override PartName="/ppt/charts/chart2.xml" ContentType="application/vnd.openxmlformats-officedocument.drawingml.chart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0" r:id="rId2"/>
    <p:sldId id="269" r:id="rId3"/>
    <p:sldId id="283" r:id="rId4"/>
    <p:sldId id="266" r:id="rId5"/>
    <p:sldId id="268" r:id="rId6"/>
    <p:sldId id="276" r:id="rId7"/>
    <p:sldId id="277" r:id="rId8"/>
    <p:sldId id="311" r:id="rId9"/>
    <p:sldId id="329" r:id="rId10"/>
    <p:sldId id="279" r:id="rId11"/>
    <p:sldId id="278" r:id="rId12"/>
    <p:sldId id="304" r:id="rId13"/>
    <p:sldId id="332" r:id="rId14"/>
    <p:sldId id="333" r:id="rId15"/>
    <p:sldId id="334" r:id="rId16"/>
    <p:sldId id="345" r:id="rId17"/>
    <p:sldId id="336" r:id="rId18"/>
    <p:sldId id="337" r:id="rId19"/>
    <p:sldId id="338" r:id="rId20"/>
    <p:sldId id="346" r:id="rId21"/>
    <p:sldId id="347" r:id="rId22"/>
    <p:sldId id="342" r:id="rId23"/>
    <p:sldId id="343" r:id="rId24"/>
    <p:sldId id="344" r:id="rId25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C6F2"/>
    <a:srgbClr val="FF9933"/>
    <a:srgbClr val="0D7EB7"/>
    <a:srgbClr val="C6F76F"/>
    <a:srgbClr val="0099CC"/>
    <a:srgbClr val="EBF86E"/>
    <a:srgbClr val="CCFF66"/>
    <a:srgbClr val="FFFFFF"/>
    <a:srgbClr val="0000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6287" autoAdjust="0"/>
  </p:normalViewPr>
  <p:slideViewPr>
    <p:cSldViewPr>
      <p:cViewPr varScale="1">
        <p:scale>
          <a:sx n="82" d="100"/>
          <a:sy n="82" d="100"/>
        </p:scale>
        <p:origin x="24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46"/>
    </p:cViewPr>
  </p:sorterViewPr>
  <p:notesViewPr>
    <p:cSldViewPr>
      <p:cViewPr varScale="1">
        <p:scale>
          <a:sx n="66" d="100"/>
          <a:sy n="66" d="100"/>
        </p:scale>
        <p:origin x="-2820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bohorquezg\Desktop\PRESIDENCIA\Copia%20de%20Copia%20de%20Archivo%20de%20gr&#225;ficas21feb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bohorquezg\AppData\Local\Microsoft\Windows\Temporary%20Internet%20Files\Content.Outlook\DJGUKMQA\Copia%20de%20Archivo%20de%20gr&#225;fica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sanchezr\Documents\2013\ENCUESTA_2013\seguimiento\producto%204\prod%204_CD_07042014\BD_Minsalud\BD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sz="2000">
                <a:solidFill>
                  <a:srgbClr val="FFFFFF"/>
                </a:solidFill>
              </a:defRPr>
            </a:pPr>
            <a:r>
              <a:rPr lang="es-CO" sz="2000" dirty="0">
                <a:solidFill>
                  <a:srgbClr val="FFFFFF"/>
                </a:solidFill>
              </a:rPr>
              <a:t>Afiliados al </a:t>
            </a:r>
            <a:r>
              <a:rPr lang="es-CO" sz="2000" dirty="0" smtClean="0">
                <a:solidFill>
                  <a:srgbClr val="FFFFFF"/>
                </a:solidFill>
              </a:rPr>
              <a:t>sistema </a:t>
            </a:r>
            <a:r>
              <a:rPr lang="es-CO" sz="2000" dirty="0">
                <a:solidFill>
                  <a:srgbClr val="FFFFFF"/>
                </a:solidFill>
              </a:rPr>
              <a:t>de </a:t>
            </a:r>
            <a:r>
              <a:rPr lang="es-CO" sz="2000" dirty="0" smtClean="0">
                <a:solidFill>
                  <a:srgbClr val="FFFFFF"/>
                </a:solidFill>
              </a:rPr>
              <a:t>salud</a:t>
            </a:r>
            <a:endParaRPr lang="es-CO" sz="2000" dirty="0">
              <a:solidFill>
                <a:srgbClr val="FFFFFF"/>
              </a:solidFill>
            </a:endParaRPr>
          </a:p>
          <a:p>
            <a:pPr>
              <a:defRPr sz="2000">
                <a:solidFill>
                  <a:srgbClr val="FFFFFF"/>
                </a:solidFill>
              </a:defRPr>
            </a:pPr>
            <a:r>
              <a:rPr lang="es-CO" sz="1600" b="0" dirty="0">
                <a:solidFill>
                  <a:srgbClr val="FFFFFF"/>
                </a:solidFill>
              </a:rPr>
              <a:t>(</a:t>
            </a:r>
            <a:r>
              <a:rPr lang="es-CO" sz="1600" b="0" dirty="0" smtClean="0">
                <a:solidFill>
                  <a:srgbClr val="FFFFFF"/>
                </a:solidFill>
              </a:rPr>
              <a:t>millones)</a:t>
            </a:r>
            <a:endParaRPr lang="es-CO" sz="1600" b="0" dirty="0">
              <a:solidFill>
                <a:srgbClr val="FFFFFF"/>
              </a:solidFill>
            </a:endParaRPr>
          </a:p>
        </c:rich>
      </c:tx>
      <c:layout>
        <c:manualLayout>
          <c:xMode val="edge"/>
          <c:yMode val="edge"/>
          <c:x val="1.7043677472646443E-2"/>
          <c:y val="3.715241074317765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2.8314028314028277E-2"/>
          <c:y val="0.24786821705426423"/>
          <c:w val="0.92070916811074288"/>
          <c:h val="0.6262534334371017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Hoja1!$I$26</c:f>
              <c:strCache>
                <c:ptCount val="1"/>
                <c:pt idx="0">
                  <c:v>Especiales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 prst="angle"/>
            </a:sp3d>
          </c:spPr>
          <c:invertIfNegative val="0"/>
          <c:dLbls>
            <c:dLbl>
              <c:idx val="0"/>
              <c:layout>
                <c:manualLayout>
                  <c:x val="0"/>
                  <c:y val="-4.62962962962965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(Hoja1!$J$23;Hoja1!$L$23)</c:f>
              <c:numCache>
                <c:formatCode>General</c:formatCode>
                <c:ptCount val="2"/>
                <c:pt idx="0">
                  <c:v>2010</c:v>
                </c:pt>
                <c:pt idx="1">
                  <c:v>2013</c:v>
                </c:pt>
              </c:numCache>
            </c:numRef>
          </c:cat>
          <c:val>
            <c:numRef>
              <c:f>(Hoja1!$J$26;Hoja1!$L$26)</c:f>
              <c:numCache>
                <c:formatCode>_(* #,##0.0_);_(* \(#,##0.0\);_(* "-"??_);_(@_)</c:formatCode>
                <c:ptCount val="2"/>
                <c:pt idx="0" formatCode="General">
                  <c:v>2.2999999999999998</c:v>
                </c:pt>
                <c:pt idx="1">
                  <c:v>2.2999999999999998</c:v>
                </c:pt>
              </c:numCache>
            </c:numRef>
          </c:val>
        </c:ser>
        <c:ser>
          <c:idx val="1"/>
          <c:order val="1"/>
          <c:tx>
            <c:strRef>
              <c:f>Hoja1!$I$25</c:f>
              <c:strCache>
                <c:ptCount val="1"/>
                <c:pt idx="0">
                  <c:v>Subsidiado</c:v>
                </c:pt>
              </c:strCache>
            </c:strRef>
          </c:tx>
          <c:spPr>
            <a:solidFill>
              <a:srgbClr val="FF9933"/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 prst="angle"/>
            </a:sp3d>
          </c:spPr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 sz="1800" b="1">
                      <a:effectLst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(Hoja1!$J$23;Hoja1!$L$23)</c:f>
              <c:numCache>
                <c:formatCode>General</c:formatCode>
                <c:ptCount val="2"/>
                <c:pt idx="0">
                  <c:v>2010</c:v>
                </c:pt>
                <c:pt idx="1">
                  <c:v>2013</c:v>
                </c:pt>
              </c:numCache>
            </c:numRef>
          </c:cat>
          <c:val>
            <c:numRef>
              <c:f>(Hoja1!$J$25;Hoja1!$L$25)</c:f>
              <c:numCache>
                <c:formatCode>_(* #,##0.0_);_(* \(#,##0.0\);_(* "-"??_);_(@_)</c:formatCode>
                <c:ptCount val="2"/>
                <c:pt idx="0" formatCode="0.0">
                  <c:v>21.66520999999997</c:v>
                </c:pt>
                <c:pt idx="1">
                  <c:v>22.669542999999972</c:v>
                </c:pt>
              </c:numCache>
            </c:numRef>
          </c:val>
        </c:ser>
        <c:ser>
          <c:idx val="2"/>
          <c:order val="2"/>
          <c:tx>
            <c:strRef>
              <c:f>Hoja1!$I$24</c:f>
              <c:strCache>
                <c:ptCount val="1"/>
                <c:pt idx="0">
                  <c:v>Contributivo</c:v>
                </c:pt>
              </c:strCache>
            </c:strRef>
          </c:tx>
          <c:spPr>
            <a:solidFill>
              <a:schemeClr val="bg1"/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88900" h="44450" prst="angle"/>
            </a:sp3d>
          </c:spPr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 sz="2000" b="1">
                      <a:effectLst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/>
                      <a:t> </a:t>
                    </a:r>
                    <a:r>
                      <a:rPr lang="en-US" sz="2400" dirty="0"/>
                      <a:t>20,2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(Hoja1!$J$23;Hoja1!$L$23)</c:f>
              <c:numCache>
                <c:formatCode>General</c:formatCode>
                <c:ptCount val="2"/>
                <c:pt idx="0">
                  <c:v>2010</c:v>
                </c:pt>
                <c:pt idx="1">
                  <c:v>2013</c:v>
                </c:pt>
              </c:numCache>
            </c:numRef>
          </c:cat>
          <c:val>
            <c:numRef>
              <c:f>(Hoja1!$J$24;Hoja1!$L$24)</c:f>
              <c:numCache>
                <c:formatCode>_(* #,##0.0_);_(* \(#,##0.0\);_(* "-"??_);_(@_)</c:formatCode>
                <c:ptCount val="2"/>
                <c:pt idx="0" formatCode="0.0">
                  <c:v>18.723117999999989</c:v>
                </c:pt>
                <c:pt idx="1">
                  <c:v>20.150265999999998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7056256"/>
        <c:axId val="127050272"/>
      </c:barChart>
      <c:catAx>
        <c:axId val="127056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800">
                <a:solidFill>
                  <a:srgbClr val="FFFFFF"/>
                </a:solidFill>
              </a:defRPr>
            </a:pPr>
            <a:endParaRPr lang="es-CO"/>
          </a:p>
        </c:txPr>
        <c:crossAx val="127050272"/>
        <c:crosses val="autoZero"/>
        <c:auto val="1"/>
        <c:lblAlgn val="ctr"/>
        <c:lblOffset val="100"/>
        <c:noMultiLvlLbl val="0"/>
      </c:catAx>
      <c:valAx>
        <c:axId val="127050272"/>
        <c:scaling>
          <c:orientation val="minMax"/>
        </c:scaling>
        <c:delete val="1"/>
        <c:axPos val="l"/>
        <c:numFmt formatCode="0%" sourceLinked="0"/>
        <c:majorTickMark val="out"/>
        <c:minorTickMark val="none"/>
        <c:tickLblPos val="none"/>
        <c:crossAx val="1270562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369922632847512"/>
          <c:y val="5.4217934118431482E-2"/>
          <c:w val="0.31879494631264965"/>
          <c:h val="0.21145938949412244"/>
        </c:manualLayout>
      </c:layout>
      <c:overlay val="0"/>
      <c:txPr>
        <a:bodyPr/>
        <a:lstStyle/>
        <a:p>
          <a:pPr>
            <a:defRPr sz="1200">
              <a:solidFill>
                <a:schemeClr val="bg1"/>
              </a:solidFill>
            </a:defRPr>
          </a:pPr>
          <a:endParaRPr lang="es-CO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s-CO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pPr>
            <a:r>
              <a:rPr lang="es-CO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Coberturas</a:t>
            </a:r>
            <a:endParaRPr lang="es-CO" sz="1800" baseline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pPr>
            <a:r>
              <a:rPr lang="es-CO" sz="1400" b="1" i="0" u="none" strike="noStrike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(menores de 1 año-Pentavalente y </a:t>
            </a:r>
          </a:p>
          <a:p>
            <a: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pPr>
            <a:r>
              <a:rPr lang="es-CO" sz="1400" b="1" i="0" u="none" strike="noStrike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niños de 1 año-Triple Viral)</a:t>
            </a:r>
            <a:endParaRPr lang="es-CO" sz="14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21212829422461832"/>
          <c:y val="2.4772006008994169E-2"/>
        </c:manualLayout>
      </c:layout>
      <c:overlay val="0"/>
    </c:title>
    <c:autoTitleDeleted val="0"/>
    <c:view3D>
      <c:rotX val="0"/>
      <c:rotY val="0"/>
      <c:rAngAx val="1"/>
    </c:view3D>
    <c:floor>
      <c:thickness val="0"/>
    </c:floor>
    <c:sideWall>
      <c:thickness val="0"/>
      <c:spPr>
        <a:scene3d>
          <a:camera prst="orthographicFront"/>
          <a:lightRig rig="threePt" dir="t"/>
        </a:scene3d>
        <a:sp3d>
          <a:bevelT prst="angle"/>
        </a:sp3d>
      </c:spPr>
    </c:sideWall>
    <c:backWall>
      <c:thickness val="0"/>
      <c:spPr>
        <a:scene3d>
          <a:camera prst="orthographicFront"/>
          <a:lightRig rig="threePt" dir="t"/>
        </a:scene3d>
        <a:sp3d>
          <a:bevelT prst="angle"/>
        </a:sp3d>
      </c:spPr>
    </c:backWall>
    <c:plotArea>
      <c:layout>
        <c:manualLayout>
          <c:layoutTarget val="inner"/>
          <c:xMode val="edge"/>
          <c:yMode val="edge"/>
          <c:x val="5.1520591279331528E-2"/>
          <c:y val="0.24786821705426476"/>
          <c:w val="0.89750261666832354"/>
          <c:h val="0.558912393572431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Hoja1!$R$39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15875"/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38100" h="95250" prst="softRound"/>
            </a:sp3d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dk1">
                      <a:tint val="37000"/>
                      <a:satMod val="300000"/>
                    </a:schemeClr>
                  </a:gs>
                  <a:gs pos="100000">
                    <a:schemeClr val="dk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dk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38100" h="95250" prst="softRound"/>
              </a:sp3d>
            </c:spPr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dk1">
                      <a:tint val="37000"/>
                      <a:satMod val="300000"/>
                    </a:schemeClr>
                  </a:gs>
                  <a:gs pos="100000">
                    <a:schemeClr val="dk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dk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38100" h="95250" prst="softRound"/>
              </a:sp3d>
            </c:spPr>
          </c:dPt>
          <c:dLbls>
            <c:dLbl>
              <c:idx val="0"/>
              <c:layout>
                <c:manualLayout>
                  <c:x val="0"/>
                  <c:y val="-4.62962962962967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Hoja1!$Q$40:$Q$41</c:f>
              <c:strCache>
                <c:ptCount val="2"/>
                <c:pt idx="0">
                  <c:v>Pentavalente</c:v>
                </c:pt>
                <c:pt idx="1">
                  <c:v>Triple Viral</c:v>
                </c:pt>
              </c:strCache>
            </c:strRef>
          </c:cat>
          <c:val>
            <c:numRef>
              <c:f>Hoja1!$R$40:$R$41</c:f>
              <c:numCache>
                <c:formatCode>0.0%</c:formatCode>
                <c:ptCount val="2"/>
                <c:pt idx="0">
                  <c:v>0.87900000000000234</c:v>
                </c:pt>
                <c:pt idx="1">
                  <c:v>0.88500000000000001</c:v>
                </c:pt>
              </c:numCache>
            </c:numRef>
          </c:val>
        </c:ser>
        <c:ser>
          <c:idx val="1"/>
          <c:order val="1"/>
          <c:tx>
            <c:strRef>
              <c:f>Hoja1!$S$39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FF9933"/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38100" h="127000" prst="softRound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Hoja1!$Q$40:$Q$41</c:f>
              <c:strCache>
                <c:ptCount val="2"/>
                <c:pt idx="0">
                  <c:v>Pentavalente</c:v>
                </c:pt>
                <c:pt idx="1">
                  <c:v>Triple Viral</c:v>
                </c:pt>
              </c:strCache>
            </c:strRef>
          </c:cat>
          <c:val>
            <c:numRef>
              <c:f>Hoja1!$S$40:$S$41</c:f>
              <c:numCache>
                <c:formatCode>0.0%</c:formatCode>
                <c:ptCount val="2"/>
                <c:pt idx="0">
                  <c:v>0.90900000000000003</c:v>
                </c:pt>
                <c:pt idx="1">
                  <c:v>0.92300000000000004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5"/>
        <c:gapDepth val="155"/>
        <c:shape val="box"/>
        <c:axId val="127051360"/>
        <c:axId val="127057344"/>
        <c:axId val="0"/>
      </c:bar3DChart>
      <c:catAx>
        <c:axId val="127051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pPr>
            <a:endParaRPr lang="es-CO"/>
          </a:p>
        </c:txPr>
        <c:crossAx val="127057344"/>
        <c:crosses val="autoZero"/>
        <c:auto val="1"/>
        <c:lblAlgn val="ctr"/>
        <c:lblOffset val="100"/>
        <c:noMultiLvlLbl val="0"/>
      </c:catAx>
      <c:valAx>
        <c:axId val="127057344"/>
        <c:scaling>
          <c:orientation val="minMax"/>
        </c:scaling>
        <c:delete val="1"/>
        <c:axPos val="l"/>
        <c:numFmt formatCode="0%" sourceLinked="0"/>
        <c:majorTickMark val="out"/>
        <c:minorTickMark val="none"/>
        <c:tickLblPos val="none"/>
        <c:crossAx val="12705136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9435749828966388"/>
          <c:y val="0.93818767611679521"/>
          <c:w val="0.2159263005864846"/>
          <c:h val="6.18123238832049E-2"/>
        </c:manualLayout>
      </c:layout>
      <c:overlay val="0"/>
      <c:txPr>
        <a:bodyPr/>
        <a:lstStyle/>
        <a:p>
          <a:pPr>
            <a:defRPr sz="1200" b="1">
              <a:solidFill>
                <a:schemeClr val="bg1"/>
              </a:solidFill>
              <a:latin typeface="Arial" pitchFamily="34" charset="0"/>
              <a:cs typeface="Arial" pitchFamily="34" charset="0"/>
            </a:defRPr>
          </a:pPr>
          <a:endParaRPr lang="es-CO"/>
        </a:p>
      </c:txPr>
    </c:legend>
    <c:plotVisOnly val="1"/>
    <c:dispBlanksAs val="gap"/>
    <c:showDLblsOverMax val="0"/>
  </c:chart>
  <c:spPr>
    <a:ln>
      <a:noFill/>
    </a:ln>
    <a:scene3d>
      <a:camera prst="orthographicFront"/>
      <a:lightRig rig="threePt" dir="t"/>
    </a:scene3d>
    <a:sp3d>
      <a:bevelT prst="angle"/>
    </a:sp3d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/>
              <a:t>Régimen contributivo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5388119698776501"/>
          <c:y val="0.11581574045480222"/>
          <c:w val="0.79151121088759968"/>
          <c:h val="0.690240038003183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rec_legales!$D$61</c:f>
              <c:strCache>
                <c:ptCount val="1"/>
                <c:pt idx="0">
                  <c:v>ninguno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rec_legales!$C$63:$C$77</c:f>
              <c:strCache>
                <c:ptCount val="15"/>
                <c:pt idx="0">
                  <c:v>EPS S.O.S. S.A.</c:v>
                </c:pt>
                <c:pt idx="1">
                  <c:v>SURA</c:v>
                </c:pt>
                <c:pt idx="2">
                  <c:v>SANITAS</c:v>
                </c:pt>
                <c:pt idx="3">
                  <c:v>SALUDVIDA</c:v>
                </c:pt>
                <c:pt idx="4">
                  <c:v>SALUD TOTAL</c:v>
                </c:pt>
                <c:pt idx="5">
                  <c:v>GOLDEN GROUP</c:v>
                </c:pt>
                <c:pt idx="6">
                  <c:v>FAMISANAR</c:v>
                </c:pt>
                <c:pt idx="7">
                  <c:v>CRUZ BLANCA</c:v>
                </c:pt>
                <c:pt idx="8">
                  <c:v>NUEVA EPS</c:v>
                </c:pt>
                <c:pt idx="9">
                  <c:v>COOMEVA</c:v>
                </c:pt>
                <c:pt idx="10">
                  <c:v>COMPENSAR</c:v>
                </c:pt>
                <c:pt idx="11">
                  <c:v>COMFENALCO VALLE</c:v>
                </c:pt>
                <c:pt idx="12">
                  <c:v>ALIANSALUD</c:v>
                </c:pt>
                <c:pt idx="13">
                  <c:v>CAFESALUD</c:v>
                </c:pt>
                <c:pt idx="14">
                  <c:v>SALUDCOOP</c:v>
                </c:pt>
              </c:strCache>
            </c:strRef>
          </c:cat>
          <c:val>
            <c:numRef>
              <c:f>rec_legales!$D$63:$D$77</c:f>
              <c:numCache>
                <c:formatCode>0%</c:formatCode>
                <c:ptCount val="15"/>
                <c:pt idx="0">
                  <c:v>0.95229357798165137</c:v>
                </c:pt>
                <c:pt idx="1">
                  <c:v>0.95402298850574707</c:v>
                </c:pt>
                <c:pt idx="2">
                  <c:v>0.96022727272727271</c:v>
                </c:pt>
                <c:pt idx="3">
                  <c:v>0.96335078534031349</c:v>
                </c:pt>
                <c:pt idx="4">
                  <c:v>0.96601941747573028</c:v>
                </c:pt>
                <c:pt idx="5">
                  <c:v>0.97050147492625349</c:v>
                </c:pt>
                <c:pt idx="6">
                  <c:v>0.97112860892388708</c:v>
                </c:pt>
                <c:pt idx="7">
                  <c:v>0.97129186602871076</c:v>
                </c:pt>
                <c:pt idx="8">
                  <c:v>0.97186700767263423</c:v>
                </c:pt>
                <c:pt idx="9">
                  <c:v>0.97440273037542668</c:v>
                </c:pt>
                <c:pt idx="10">
                  <c:v>0.97647058823529409</c:v>
                </c:pt>
                <c:pt idx="11">
                  <c:v>0.97889182058047919</c:v>
                </c:pt>
                <c:pt idx="12">
                  <c:v>0.98453608247422519</c:v>
                </c:pt>
                <c:pt idx="13">
                  <c:v>0.98477157360406165</c:v>
                </c:pt>
                <c:pt idx="14">
                  <c:v>0.99488491048593353</c:v>
                </c:pt>
              </c:numCache>
            </c:numRef>
          </c:val>
        </c:ser>
        <c:ser>
          <c:idx val="1"/>
          <c:order val="1"/>
          <c:tx>
            <c:strRef>
              <c:f>rec_legales!$E$61</c:f>
              <c:strCache>
                <c:ptCount val="1"/>
                <c:pt idx="0">
                  <c:v>derecho de petición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elete val="1"/>
          </c:dLbls>
          <c:cat>
            <c:strRef>
              <c:f>rec_legales!$C$63:$C$77</c:f>
              <c:strCache>
                <c:ptCount val="15"/>
                <c:pt idx="0">
                  <c:v>EPS S.O.S. S.A.</c:v>
                </c:pt>
                <c:pt idx="1">
                  <c:v>SURA</c:v>
                </c:pt>
                <c:pt idx="2">
                  <c:v>SANITAS</c:v>
                </c:pt>
                <c:pt idx="3">
                  <c:v>SALUDVIDA</c:v>
                </c:pt>
                <c:pt idx="4">
                  <c:v>SALUD TOTAL</c:v>
                </c:pt>
                <c:pt idx="5">
                  <c:v>GOLDEN GROUP</c:v>
                </c:pt>
                <c:pt idx="6">
                  <c:v>FAMISANAR</c:v>
                </c:pt>
                <c:pt idx="7">
                  <c:v>CRUZ BLANCA</c:v>
                </c:pt>
                <c:pt idx="8">
                  <c:v>NUEVA EPS</c:v>
                </c:pt>
                <c:pt idx="9">
                  <c:v>COOMEVA</c:v>
                </c:pt>
                <c:pt idx="10">
                  <c:v>COMPENSAR</c:v>
                </c:pt>
                <c:pt idx="11">
                  <c:v>COMFENALCO VALLE</c:v>
                </c:pt>
                <c:pt idx="12">
                  <c:v>ALIANSALUD</c:v>
                </c:pt>
                <c:pt idx="13">
                  <c:v>CAFESALUD</c:v>
                </c:pt>
                <c:pt idx="14">
                  <c:v>SALUDCOOP</c:v>
                </c:pt>
              </c:strCache>
            </c:strRef>
          </c:cat>
          <c:val>
            <c:numRef>
              <c:f>rec_legales!$E$63:$E$77</c:f>
              <c:numCache>
                <c:formatCode>0%</c:formatCode>
                <c:ptCount val="15"/>
                <c:pt idx="0">
                  <c:v>3.3027522935779818E-2</c:v>
                </c:pt>
                <c:pt idx="1">
                  <c:v>2.8735632183908056E-2</c:v>
                </c:pt>
                <c:pt idx="2">
                  <c:v>1.1363636363636367E-2</c:v>
                </c:pt>
                <c:pt idx="3">
                  <c:v>2.0942408376963352E-2</c:v>
                </c:pt>
                <c:pt idx="4">
                  <c:v>7.2815533980582761E-3</c:v>
                </c:pt>
                <c:pt idx="5">
                  <c:v>1.179941002949852E-2</c:v>
                </c:pt>
                <c:pt idx="6">
                  <c:v>1.8372703412073491E-2</c:v>
                </c:pt>
                <c:pt idx="7">
                  <c:v>1.9138755980861243E-2</c:v>
                </c:pt>
                <c:pt idx="8">
                  <c:v>1.5345268542199484E-2</c:v>
                </c:pt>
                <c:pt idx="9">
                  <c:v>1.5358361774744018E-2</c:v>
                </c:pt>
                <c:pt idx="10">
                  <c:v>5.8823529411764714E-3</c:v>
                </c:pt>
                <c:pt idx="11">
                  <c:v>7.9155672823219229E-3</c:v>
                </c:pt>
                <c:pt idx="12">
                  <c:v>1.0309278350515465E-2</c:v>
                </c:pt>
                <c:pt idx="13">
                  <c:v>1.0152284263959395E-2</c:v>
                </c:pt>
                <c:pt idx="14">
                  <c:v>2.5575447570332583E-3</c:v>
                </c:pt>
              </c:numCache>
            </c:numRef>
          </c:val>
        </c:ser>
        <c:ser>
          <c:idx val="2"/>
          <c:order val="2"/>
          <c:tx>
            <c:strRef>
              <c:f>rec_legales!$F$61</c:f>
              <c:strCache>
                <c:ptCount val="1"/>
                <c:pt idx="0">
                  <c:v>acción de tutela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elete val="1"/>
          </c:dLbls>
          <c:cat>
            <c:strRef>
              <c:f>rec_legales!$C$63:$C$77</c:f>
              <c:strCache>
                <c:ptCount val="15"/>
                <c:pt idx="0">
                  <c:v>EPS S.O.S. S.A.</c:v>
                </c:pt>
                <c:pt idx="1">
                  <c:v>SURA</c:v>
                </c:pt>
                <c:pt idx="2">
                  <c:v>SANITAS</c:v>
                </c:pt>
                <c:pt idx="3">
                  <c:v>SALUDVIDA</c:v>
                </c:pt>
                <c:pt idx="4">
                  <c:v>SALUD TOTAL</c:v>
                </c:pt>
                <c:pt idx="5">
                  <c:v>GOLDEN GROUP</c:v>
                </c:pt>
                <c:pt idx="6">
                  <c:v>FAMISANAR</c:v>
                </c:pt>
                <c:pt idx="7">
                  <c:v>CRUZ BLANCA</c:v>
                </c:pt>
                <c:pt idx="8">
                  <c:v>NUEVA EPS</c:v>
                </c:pt>
                <c:pt idx="9">
                  <c:v>COOMEVA</c:v>
                </c:pt>
                <c:pt idx="10">
                  <c:v>COMPENSAR</c:v>
                </c:pt>
                <c:pt idx="11">
                  <c:v>COMFENALCO VALLE</c:v>
                </c:pt>
                <c:pt idx="12">
                  <c:v>ALIANSALUD</c:v>
                </c:pt>
                <c:pt idx="13">
                  <c:v>CAFESALUD</c:v>
                </c:pt>
                <c:pt idx="14">
                  <c:v>SALUDCOOP</c:v>
                </c:pt>
              </c:strCache>
            </c:strRef>
          </c:cat>
          <c:val>
            <c:numRef>
              <c:f>rec_legales!$F$63:$F$77</c:f>
              <c:numCache>
                <c:formatCode>0%</c:formatCode>
                <c:ptCount val="15"/>
                <c:pt idx="0">
                  <c:v>1.1009174311926651E-2</c:v>
                </c:pt>
                <c:pt idx="1">
                  <c:v>2.2988505747126436E-2</c:v>
                </c:pt>
                <c:pt idx="2">
                  <c:v>2.2727272727272839E-2</c:v>
                </c:pt>
                <c:pt idx="3">
                  <c:v>1.5706806282722557E-2</c:v>
                </c:pt>
                <c:pt idx="4">
                  <c:v>1.2135922330097084E-2</c:v>
                </c:pt>
                <c:pt idx="5">
                  <c:v>8.8495575221239388E-3</c:v>
                </c:pt>
                <c:pt idx="6">
                  <c:v>1.3123359580052524E-2</c:v>
                </c:pt>
                <c:pt idx="7">
                  <c:v>1.4354066985645893E-2</c:v>
                </c:pt>
                <c:pt idx="8">
                  <c:v>5.1150895140664966E-3</c:v>
                </c:pt>
                <c:pt idx="9">
                  <c:v>5.1194539249146947E-3</c:v>
                </c:pt>
                <c:pt idx="10">
                  <c:v>2.9411764705882392E-3</c:v>
                </c:pt>
                <c:pt idx="11">
                  <c:v>7.9155672823219229E-3</c:v>
                </c:pt>
                <c:pt idx="12">
                  <c:v>0</c:v>
                </c:pt>
                <c:pt idx="13">
                  <c:v>7.6142131979695434E-3</c:v>
                </c:pt>
                <c:pt idx="14">
                  <c:v>2.5575447570332583E-3</c:v>
                </c:pt>
              </c:numCache>
            </c:numRef>
          </c:val>
        </c:ser>
        <c:ser>
          <c:idx val="3"/>
          <c:order val="3"/>
          <c:tx>
            <c:strRef>
              <c:f>rec_legales!$G$61</c:f>
              <c:strCache>
                <c:ptCount val="1"/>
                <c:pt idx="0">
                  <c:v>otro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elete val="1"/>
          </c:dLbls>
          <c:cat>
            <c:strRef>
              <c:f>rec_legales!$C$63:$C$77</c:f>
              <c:strCache>
                <c:ptCount val="15"/>
                <c:pt idx="0">
                  <c:v>EPS S.O.S. S.A.</c:v>
                </c:pt>
                <c:pt idx="1">
                  <c:v>SURA</c:v>
                </c:pt>
                <c:pt idx="2">
                  <c:v>SANITAS</c:v>
                </c:pt>
                <c:pt idx="3">
                  <c:v>SALUDVIDA</c:v>
                </c:pt>
                <c:pt idx="4">
                  <c:v>SALUD TOTAL</c:v>
                </c:pt>
                <c:pt idx="5">
                  <c:v>GOLDEN GROUP</c:v>
                </c:pt>
                <c:pt idx="6">
                  <c:v>FAMISANAR</c:v>
                </c:pt>
                <c:pt idx="7">
                  <c:v>CRUZ BLANCA</c:v>
                </c:pt>
                <c:pt idx="8">
                  <c:v>NUEVA EPS</c:v>
                </c:pt>
                <c:pt idx="9">
                  <c:v>COOMEVA</c:v>
                </c:pt>
                <c:pt idx="10">
                  <c:v>COMPENSAR</c:v>
                </c:pt>
                <c:pt idx="11">
                  <c:v>COMFENALCO VALLE</c:v>
                </c:pt>
                <c:pt idx="12">
                  <c:v>ALIANSALUD</c:v>
                </c:pt>
                <c:pt idx="13">
                  <c:v>CAFESALUD</c:v>
                </c:pt>
                <c:pt idx="14">
                  <c:v>SALUDCOOP</c:v>
                </c:pt>
              </c:strCache>
            </c:strRef>
          </c:cat>
          <c:val>
            <c:numRef>
              <c:f>rec_legales!$G$63:$G$77</c:f>
              <c:numCache>
                <c:formatCode>0%</c:formatCode>
                <c:ptCount val="15"/>
                <c:pt idx="0">
                  <c:v>5.5045871559633161E-3</c:v>
                </c:pt>
                <c:pt idx="1">
                  <c:v>1.1494252873563218E-2</c:v>
                </c:pt>
                <c:pt idx="2">
                  <c:v>1.1363636363636367E-2</c:v>
                </c:pt>
                <c:pt idx="3">
                  <c:v>7.8534031413612787E-3</c:v>
                </c:pt>
                <c:pt idx="4">
                  <c:v>1.699029126213597E-2</c:v>
                </c:pt>
                <c:pt idx="5">
                  <c:v>8.8495575221239388E-3</c:v>
                </c:pt>
                <c:pt idx="6">
                  <c:v>5.249343832021019E-3</c:v>
                </c:pt>
                <c:pt idx="7">
                  <c:v>2.3923444976076554E-3</c:v>
                </c:pt>
                <c:pt idx="8">
                  <c:v>1.5345268542199484E-2</c:v>
                </c:pt>
                <c:pt idx="9">
                  <c:v>5.1194539249146947E-3</c:v>
                </c:pt>
                <c:pt idx="10">
                  <c:v>1.4705882352941176E-2</c:v>
                </c:pt>
                <c:pt idx="11">
                  <c:v>1.0554089709762576E-2</c:v>
                </c:pt>
                <c:pt idx="12">
                  <c:v>7.7319587628866199E-3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467298032"/>
        <c:axId val="467299120"/>
      </c:barChart>
      <c:catAx>
        <c:axId val="46729803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crossAx val="467299120"/>
        <c:crosses val="autoZero"/>
        <c:auto val="1"/>
        <c:lblAlgn val="ctr"/>
        <c:lblOffset val="100"/>
        <c:noMultiLvlLbl val="0"/>
      </c:catAx>
      <c:valAx>
        <c:axId val="467299120"/>
        <c:scaling>
          <c:orientation val="minMax"/>
          <c:max val="1.1000000000000001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% de usuarios </a:t>
                </a:r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crossAx val="467298032"/>
        <c:crosses val="autoZero"/>
        <c:crossBetween val="between"/>
        <c:majorUnit val="0.2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C5F9C1-921D-4EE0-8BFD-B8D832E6A924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C3317C0E-8E5F-458F-ADBB-56EE7C4D982E}">
      <dgm:prSet phldrT="[Texto]" custT="1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es-CO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  2010 </a:t>
          </a:r>
        </a:p>
        <a:p>
          <a:r>
            <a:rPr lang="es-CO" sz="1600" b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menores de edad</a:t>
          </a:r>
        </a:p>
        <a:p>
          <a:r>
            <a:rPr lang="es-CO" sz="1600" b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9 </a:t>
          </a:r>
          <a:r>
            <a:rPr lang="es-CO" sz="1600" b="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mill</a:t>
          </a:r>
          <a:r>
            <a:rPr lang="es-CO" sz="1600" b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. de personas</a:t>
          </a:r>
        </a:p>
      </dgm:t>
    </dgm:pt>
    <dgm:pt modelId="{1ADEC9AB-39A5-4919-8691-CA66F789C94E}" type="parTrans" cxnId="{F0545550-AEEB-44D5-BFB7-117D76B3537F}">
      <dgm:prSet/>
      <dgm:spPr/>
      <dgm:t>
        <a:bodyPr/>
        <a:lstStyle/>
        <a:p>
          <a:endParaRPr lang="es-CO"/>
        </a:p>
      </dgm:t>
    </dgm:pt>
    <dgm:pt modelId="{01786232-0BBF-406C-86E1-BA1EDF044817}" type="sibTrans" cxnId="{F0545550-AEEB-44D5-BFB7-117D76B3537F}">
      <dgm:prSet/>
      <dgm:spPr/>
      <dgm:t>
        <a:bodyPr/>
        <a:lstStyle/>
        <a:p>
          <a:endParaRPr lang="es-CO"/>
        </a:p>
      </dgm:t>
    </dgm:pt>
    <dgm:pt modelId="{E9CFC4CE-6C7B-4307-8134-39159C46B09E}">
      <dgm:prSet phldrT="[Texto]" custT="1"/>
      <dgm:spPr/>
      <dgm:t>
        <a:bodyPr/>
        <a:lstStyle/>
        <a:p>
          <a:r>
            <a:rPr lang="es-CO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  </a:t>
          </a:r>
          <a:r>
            <a:rPr lang="es-CO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2011</a:t>
          </a:r>
          <a:r>
            <a:rPr lang="es-CO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</a:p>
        <a:p>
          <a:endParaRPr lang="es-CO" sz="1600" b="0" dirty="0" smtClean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  <a:p>
          <a:r>
            <a:rPr lang="es-CO" sz="1600" b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mayores de</a:t>
          </a:r>
        </a:p>
        <a:p>
          <a:r>
            <a:rPr lang="es-CO" sz="1600" b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60 años</a:t>
          </a:r>
        </a:p>
        <a:p>
          <a:r>
            <a:rPr lang="es-CO" sz="1600" b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4 </a:t>
          </a:r>
          <a:r>
            <a:rPr lang="es-CO" sz="1600" b="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mill</a:t>
          </a:r>
          <a:r>
            <a:rPr lang="es-CO" sz="1600" b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. de personas</a:t>
          </a:r>
          <a:endParaRPr lang="es-CO" sz="1600" b="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5C7E3C4D-EC06-478C-8727-FEC224B7824D}" type="parTrans" cxnId="{44036A66-D94B-47F5-A97C-D4EB513F21BC}">
      <dgm:prSet/>
      <dgm:spPr/>
      <dgm:t>
        <a:bodyPr/>
        <a:lstStyle/>
        <a:p>
          <a:endParaRPr lang="es-CO"/>
        </a:p>
      </dgm:t>
    </dgm:pt>
    <dgm:pt modelId="{1FB0B582-5726-449F-A2D9-6AA597AA368B}" type="sibTrans" cxnId="{44036A66-D94B-47F5-A97C-D4EB513F21BC}">
      <dgm:prSet/>
      <dgm:spPr/>
      <dgm:t>
        <a:bodyPr/>
        <a:lstStyle/>
        <a:p>
          <a:endParaRPr lang="es-CO"/>
        </a:p>
      </dgm:t>
    </dgm:pt>
    <dgm:pt modelId="{70BCCEB0-FBCB-4052-88D9-F407BEDC5F37}">
      <dgm:prSet phldrT="[Texto]" custT="1"/>
      <dgm:spPr/>
      <dgm:t>
        <a:bodyPr/>
        <a:lstStyle/>
        <a:p>
          <a:r>
            <a:rPr lang="es-CO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  </a:t>
          </a:r>
          <a:r>
            <a:rPr lang="es-CO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2012</a:t>
          </a:r>
          <a:r>
            <a:rPr lang="es-CO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</a:t>
          </a:r>
        </a:p>
        <a:p>
          <a:endParaRPr lang="es-CO" sz="1600" b="0" dirty="0" smtClean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  <a:p>
          <a:r>
            <a:rPr lang="es-CO" sz="1600" b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de 18 a 60</a:t>
          </a:r>
        </a:p>
        <a:p>
          <a:r>
            <a:rPr lang="es-CO" sz="1600" b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años</a:t>
          </a:r>
        </a:p>
        <a:p>
          <a:r>
            <a:rPr lang="es-CO" sz="1600" b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11 </a:t>
          </a:r>
          <a:r>
            <a:rPr lang="es-CO" sz="1600" b="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mill</a:t>
          </a:r>
          <a:r>
            <a:rPr lang="es-CO" sz="1600" b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. de personas</a:t>
          </a:r>
          <a:endParaRPr lang="es-CO" sz="1600" b="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CA0AA695-95E3-4B49-ACB6-DAED6DB68A43}" type="parTrans" cxnId="{4DC1B5C4-837C-4F71-B1C1-2D5C0FE6A639}">
      <dgm:prSet/>
      <dgm:spPr/>
      <dgm:t>
        <a:bodyPr/>
        <a:lstStyle/>
        <a:p>
          <a:endParaRPr lang="es-CO"/>
        </a:p>
      </dgm:t>
    </dgm:pt>
    <dgm:pt modelId="{414DC5EC-94E9-459E-A116-0C11EB64E5BF}" type="sibTrans" cxnId="{4DC1B5C4-837C-4F71-B1C1-2D5C0FE6A639}">
      <dgm:prSet/>
      <dgm:spPr/>
      <dgm:t>
        <a:bodyPr/>
        <a:lstStyle/>
        <a:p>
          <a:endParaRPr lang="es-CO"/>
        </a:p>
      </dgm:t>
    </dgm:pt>
    <dgm:pt modelId="{33059FBC-2B3B-49A0-AEC1-0EB91E4D8856}" type="pres">
      <dgm:prSet presAssocID="{6DC5F9C1-921D-4EE0-8BFD-B8D832E6A924}" presName="arrowDiagram" presStyleCnt="0">
        <dgm:presLayoutVars>
          <dgm:chMax val="5"/>
          <dgm:dir/>
          <dgm:resizeHandles val="exact"/>
        </dgm:presLayoutVars>
      </dgm:prSet>
      <dgm:spPr/>
    </dgm:pt>
    <dgm:pt modelId="{6F81DB22-CCB1-4606-A648-EF7468A8BDAD}" type="pres">
      <dgm:prSet presAssocID="{6DC5F9C1-921D-4EE0-8BFD-B8D832E6A924}" presName="arrow" presStyleLbl="bgShp" presStyleIdx="0" presStyleCnt="1"/>
      <dgm:spPr>
        <a:solidFill>
          <a:srgbClr val="FF9933"/>
        </a:solidFill>
        <a:scene3d>
          <a:camera prst="orthographicFront"/>
          <a:lightRig rig="threePt" dir="t"/>
        </a:scene3d>
        <a:sp3d>
          <a:bevelT prst="angle"/>
        </a:sp3d>
      </dgm:spPr>
    </dgm:pt>
    <dgm:pt modelId="{DD1D7BA2-FBF0-41E0-A303-7577B8343CBE}" type="pres">
      <dgm:prSet presAssocID="{6DC5F9C1-921D-4EE0-8BFD-B8D832E6A924}" presName="arrowDiagram3" presStyleCnt="0"/>
      <dgm:spPr/>
    </dgm:pt>
    <dgm:pt modelId="{7924DA9F-F6FF-4FC9-BDD9-51E1EC000B17}" type="pres">
      <dgm:prSet presAssocID="{C3317C0E-8E5F-458F-ADBB-56EE7C4D982E}" presName="bullet3a" presStyleLbl="node1" presStyleIdx="0" presStyleCnt="3"/>
      <dgm:spPr>
        <a:solidFill>
          <a:schemeClr val="bg1">
            <a:lumMod val="50000"/>
          </a:schemeClr>
        </a:solidFill>
        <a:scene3d>
          <a:camera prst="orthographicFront"/>
          <a:lightRig rig="threePt" dir="t"/>
        </a:scene3d>
        <a:sp3d>
          <a:bevelT w="152400" h="50800" prst="softRound"/>
        </a:sp3d>
      </dgm:spPr>
    </dgm:pt>
    <dgm:pt modelId="{D3A6D605-C33D-4FD0-A075-B11A757A1018}" type="pres">
      <dgm:prSet presAssocID="{C3317C0E-8E5F-458F-ADBB-56EE7C4D982E}" presName="textBox3a" presStyleLbl="revTx" presStyleIdx="0" presStyleCnt="3" custLinFactNeighborX="-743" custLinFactNeighborY="1029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10EE0D1-4B65-4FBE-8E50-11D9C03E4EC8}" type="pres">
      <dgm:prSet presAssocID="{E9CFC4CE-6C7B-4307-8134-39159C46B09E}" presName="bullet3b" presStyleLbl="node1" presStyleIdx="1" presStyleCnt="3"/>
      <dgm:spPr>
        <a:solidFill>
          <a:srgbClr val="3AC6F2"/>
        </a:solidFill>
        <a:scene3d>
          <a:camera prst="orthographicFront"/>
          <a:lightRig rig="threePt" dir="t"/>
        </a:scene3d>
        <a:sp3d>
          <a:bevelT w="152400" h="50800" prst="softRound"/>
        </a:sp3d>
      </dgm:spPr>
    </dgm:pt>
    <dgm:pt modelId="{D8DF4A71-0B3A-4DC2-AF09-1B2A0CD8EB79}" type="pres">
      <dgm:prSet presAssocID="{E9CFC4CE-6C7B-4307-8134-39159C46B09E}" presName="textBox3b" presStyleLbl="revTx" presStyleIdx="1" presStyleCnt="3" custLinFactNeighborX="-6549" custLinFactNeighborY="-1236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5BFA12D-0FF6-4E58-B513-25AD406B9507}" type="pres">
      <dgm:prSet presAssocID="{70BCCEB0-FBCB-4052-88D9-F407BEDC5F37}" presName="bullet3c" presStyleLbl="node1" presStyleIdx="2" presStyleCnt="3"/>
      <dgm:spPr>
        <a:solidFill>
          <a:srgbClr val="3AC6F2"/>
        </a:solidFill>
        <a:scene3d>
          <a:camera prst="orthographicFront"/>
          <a:lightRig rig="threePt" dir="t"/>
        </a:scene3d>
        <a:sp3d>
          <a:bevelT w="152400" h="50800" prst="softRound"/>
        </a:sp3d>
      </dgm:spPr>
    </dgm:pt>
    <dgm:pt modelId="{509195C7-F831-4983-ADD8-C3D55CB06499}" type="pres">
      <dgm:prSet presAssocID="{70BCCEB0-FBCB-4052-88D9-F407BEDC5F37}" presName="textBox3c" presStyleLbl="revTx" presStyleIdx="2" presStyleCnt="3" custScaleX="124819" custLinFactNeighborX="6033" custLinFactNeighborY="-841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F0545550-AEEB-44D5-BFB7-117D76B3537F}" srcId="{6DC5F9C1-921D-4EE0-8BFD-B8D832E6A924}" destId="{C3317C0E-8E5F-458F-ADBB-56EE7C4D982E}" srcOrd="0" destOrd="0" parTransId="{1ADEC9AB-39A5-4919-8691-CA66F789C94E}" sibTransId="{01786232-0BBF-406C-86E1-BA1EDF044817}"/>
    <dgm:cxn modelId="{4DC1B5C4-837C-4F71-B1C1-2D5C0FE6A639}" srcId="{6DC5F9C1-921D-4EE0-8BFD-B8D832E6A924}" destId="{70BCCEB0-FBCB-4052-88D9-F407BEDC5F37}" srcOrd="2" destOrd="0" parTransId="{CA0AA695-95E3-4B49-ACB6-DAED6DB68A43}" sibTransId="{414DC5EC-94E9-459E-A116-0C11EB64E5BF}"/>
    <dgm:cxn modelId="{3CE4EE42-332D-420C-AF21-9C6833D23BE5}" type="presOf" srcId="{70BCCEB0-FBCB-4052-88D9-F407BEDC5F37}" destId="{509195C7-F831-4983-ADD8-C3D55CB06499}" srcOrd="0" destOrd="0" presId="urn:microsoft.com/office/officeart/2005/8/layout/arrow2"/>
    <dgm:cxn modelId="{6DB10A9F-4799-419F-AE5F-5A7FCA4D145D}" type="presOf" srcId="{E9CFC4CE-6C7B-4307-8134-39159C46B09E}" destId="{D8DF4A71-0B3A-4DC2-AF09-1B2A0CD8EB79}" srcOrd="0" destOrd="0" presId="urn:microsoft.com/office/officeart/2005/8/layout/arrow2"/>
    <dgm:cxn modelId="{7364F6BB-A637-485A-93A8-C326B8B7A42F}" type="presOf" srcId="{C3317C0E-8E5F-458F-ADBB-56EE7C4D982E}" destId="{D3A6D605-C33D-4FD0-A075-B11A757A1018}" srcOrd="0" destOrd="0" presId="urn:microsoft.com/office/officeart/2005/8/layout/arrow2"/>
    <dgm:cxn modelId="{44036A66-D94B-47F5-A97C-D4EB513F21BC}" srcId="{6DC5F9C1-921D-4EE0-8BFD-B8D832E6A924}" destId="{E9CFC4CE-6C7B-4307-8134-39159C46B09E}" srcOrd="1" destOrd="0" parTransId="{5C7E3C4D-EC06-478C-8727-FEC224B7824D}" sibTransId="{1FB0B582-5726-449F-A2D9-6AA597AA368B}"/>
    <dgm:cxn modelId="{F69ECD9B-C242-460C-8EB3-6168F6FAB118}" type="presOf" srcId="{6DC5F9C1-921D-4EE0-8BFD-B8D832E6A924}" destId="{33059FBC-2B3B-49A0-AEC1-0EB91E4D8856}" srcOrd="0" destOrd="0" presId="urn:microsoft.com/office/officeart/2005/8/layout/arrow2"/>
    <dgm:cxn modelId="{DE84055A-B98E-457A-A4BB-EE6DFC52D51A}" type="presParOf" srcId="{33059FBC-2B3B-49A0-AEC1-0EB91E4D8856}" destId="{6F81DB22-CCB1-4606-A648-EF7468A8BDAD}" srcOrd="0" destOrd="0" presId="urn:microsoft.com/office/officeart/2005/8/layout/arrow2"/>
    <dgm:cxn modelId="{AB214202-7E43-4FCE-8124-0CC0FC2618E1}" type="presParOf" srcId="{33059FBC-2B3B-49A0-AEC1-0EB91E4D8856}" destId="{DD1D7BA2-FBF0-41E0-A303-7577B8343CBE}" srcOrd="1" destOrd="0" presId="urn:microsoft.com/office/officeart/2005/8/layout/arrow2"/>
    <dgm:cxn modelId="{67D8C681-49E7-4D10-A26D-D6F3FCACE9DB}" type="presParOf" srcId="{DD1D7BA2-FBF0-41E0-A303-7577B8343CBE}" destId="{7924DA9F-F6FF-4FC9-BDD9-51E1EC000B17}" srcOrd="0" destOrd="0" presId="urn:microsoft.com/office/officeart/2005/8/layout/arrow2"/>
    <dgm:cxn modelId="{F6B2A929-1B84-46BC-81A1-CBD10D3EC802}" type="presParOf" srcId="{DD1D7BA2-FBF0-41E0-A303-7577B8343CBE}" destId="{D3A6D605-C33D-4FD0-A075-B11A757A1018}" srcOrd="1" destOrd="0" presId="urn:microsoft.com/office/officeart/2005/8/layout/arrow2"/>
    <dgm:cxn modelId="{DE38E44D-8F8C-49AB-BA7C-A838C6B63612}" type="presParOf" srcId="{DD1D7BA2-FBF0-41E0-A303-7577B8343CBE}" destId="{E10EE0D1-4B65-4FBE-8E50-11D9C03E4EC8}" srcOrd="2" destOrd="0" presId="urn:microsoft.com/office/officeart/2005/8/layout/arrow2"/>
    <dgm:cxn modelId="{0AEC8EE4-DE93-4A15-83EE-4011EA42F3F3}" type="presParOf" srcId="{DD1D7BA2-FBF0-41E0-A303-7577B8343CBE}" destId="{D8DF4A71-0B3A-4DC2-AF09-1B2A0CD8EB79}" srcOrd="3" destOrd="0" presId="urn:microsoft.com/office/officeart/2005/8/layout/arrow2"/>
    <dgm:cxn modelId="{852713F8-C2F3-4DBD-A600-C1321F649EAB}" type="presParOf" srcId="{DD1D7BA2-FBF0-41E0-A303-7577B8343CBE}" destId="{05BFA12D-0FF6-4E58-B513-25AD406B9507}" srcOrd="4" destOrd="0" presId="urn:microsoft.com/office/officeart/2005/8/layout/arrow2"/>
    <dgm:cxn modelId="{E22B698B-569F-4301-A2D0-EFB7BB6FB1BC}" type="presParOf" srcId="{DD1D7BA2-FBF0-41E0-A303-7577B8343CBE}" destId="{509195C7-F831-4983-ADD8-C3D55CB06499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81DB22-CCB1-4606-A648-EF7468A8BDAD}">
      <dsp:nvSpPr>
        <dsp:cNvPr id="0" name=""/>
        <dsp:cNvSpPr/>
      </dsp:nvSpPr>
      <dsp:spPr>
        <a:xfrm>
          <a:off x="0" y="191429"/>
          <a:ext cx="6300192" cy="3937620"/>
        </a:xfrm>
        <a:prstGeom prst="swooshArrow">
          <a:avLst>
            <a:gd name="adj1" fmla="val 25000"/>
            <a:gd name="adj2" fmla="val 25000"/>
          </a:avLst>
        </a:prstGeom>
        <a:solidFill>
          <a:srgbClr val="FF9933"/>
        </a:solidFill>
        <a:ln>
          <a:noFill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24DA9F-F6FF-4FC9-BDD9-51E1EC000B17}">
      <dsp:nvSpPr>
        <dsp:cNvPr id="0" name=""/>
        <dsp:cNvSpPr/>
      </dsp:nvSpPr>
      <dsp:spPr>
        <a:xfrm>
          <a:off x="800124" y="2909175"/>
          <a:ext cx="163804" cy="163804"/>
        </a:xfrm>
        <a:prstGeom prst="ellipse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A6D605-C33D-4FD0-A075-B11A757A1018}">
      <dsp:nvSpPr>
        <dsp:cNvPr id="0" name=""/>
        <dsp:cNvSpPr/>
      </dsp:nvSpPr>
      <dsp:spPr>
        <a:xfrm>
          <a:off x="871120" y="3108186"/>
          <a:ext cx="1467944" cy="1137972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797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  2010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menores de edad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9 </a:t>
          </a:r>
          <a:r>
            <a:rPr lang="es-CO" sz="1600" b="0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mill</a:t>
          </a:r>
          <a:r>
            <a:rPr lang="es-CO" sz="1600" b="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. de personas</a:t>
          </a:r>
        </a:p>
      </dsp:txBody>
      <dsp:txXfrm>
        <a:off x="871120" y="3108186"/>
        <a:ext cx="1467944" cy="1137972"/>
      </dsp:txXfrm>
    </dsp:sp>
    <dsp:sp modelId="{E10EE0D1-4B65-4FBE-8E50-11D9C03E4EC8}">
      <dsp:nvSpPr>
        <dsp:cNvPr id="0" name=""/>
        <dsp:cNvSpPr/>
      </dsp:nvSpPr>
      <dsp:spPr>
        <a:xfrm>
          <a:off x="2246018" y="1838930"/>
          <a:ext cx="296109" cy="296109"/>
        </a:xfrm>
        <a:prstGeom prst="ellipse">
          <a:avLst/>
        </a:prstGeom>
        <a:solidFill>
          <a:srgbClr val="3AC6F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DF4A71-0B3A-4DC2-AF09-1B2A0CD8EB79}">
      <dsp:nvSpPr>
        <dsp:cNvPr id="0" name=""/>
        <dsp:cNvSpPr/>
      </dsp:nvSpPr>
      <dsp:spPr>
        <a:xfrm>
          <a:off x="2295049" y="1722118"/>
          <a:ext cx="1512046" cy="21420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902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  </a:t>
          </a:r>
          <a:r>
            <a:rPr lang="es-CO" sz="20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2011</a:t>
          </a:r>
          <a:r>
            <a:rPr lang="es-CO" sz="16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600" b="0" kern="1200" dirty="0" smtClean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mayores de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60 años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4 </a:t>
          </a:r>
          <a:r>
            <a:rPr lang="es-CO" sz="1600" b="0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mill</a:t>
          </a:r>
          <a:r>
            <a:rPr lang="es-CO" sz="1600" b="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. de personas</a:t>
          </a:r>
          <a:endParaRPr lang="es-CO" sz="1600" b="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2295049" y="1722118"/>
        <a:ext cx="1512046" cy="2142065"/>
      </dsp:txXfrm>
    </dsp:sp>
    <dsp:sp modelId="{05BFA12D-0FF6-4E58-B513-25AD406B9507}">
      <dsp:nvSpPr>
        <dsp:cNvPr id="0" name=""/>
        <dsp:cNvSpPr/>
      </dsp:nvSpPr>
      <dsp:spPr>
        <a:xfrm>
          <a:off x="3984871" y="1187647"/>
          <a:ext cx="409512" cy="409512"/>
        </a:xfrm>
        <a:prstGeom prst="ellipse">
          <a:avLst/>
        </a:prstGeom>
        <a:solidFill>
          <a:srgbClr val="3AC6F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9195C7-F831-4983-ADD8-C3D55CB06499}">
      <dsp:nvSpPr>
        <dsp:cNvPr id="0" name=""/>
        <dsp:cNvSpPr/>
      </dsp:nvSpPr>
      <dsp:spPr>
        <a:xfrm>
          <a:off x="4093212" y="1162142"/>
          <a:ext cx="1887320" cy="27366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6992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  </a:t>
          </a:r>
          <a:r>
            <a:rPr lang="es-CO" sz="2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2012</a:t>
          </a:r>
          <a:r>
            <a:rPr lang="es-CO" sz="16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600" b="0" kern="1200" dirty="0" smtClean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de 18 a 60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años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11 </a:t>
          </a:r>
          <a:r>
            <a:rPr lang="es-CO" sz="1600" b="0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mill</a:t>
          </a:r>
          <a:r>
            <a:rPr lang="es-CO" sz="1600" b="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. de personas</a:t>
          </a:r>
          <a:endParaRPr lang="es-CO" sz="1600" b="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4093212" y="1162142"/>
        <a:ext cx="1887320" cy="27366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399DFF-AEA5-4E2E-9249-5AE1FF430ECF}" type="datetimeFigureOut">
              <a:rPr lang="es-CO" smtClean="0"/>
              <a:pPr/>
              <a:t>12/06/2014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BA967E-DF36-4312-9067-17CE824C8C80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49990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A967E-DF36-4312-9067-17CE824C8C80}" type="slidenum">
              <a:rPr lang="es-CO" smtClean="0"/>
              <a:pPr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27574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4275" name="2 Marcador de notas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s-CO" smtClean="0"/>
          </a:p>
        </p:txBody>
      </p:sp>
    </p:spTree>
    <p:extLst>
      <p:ext uri="{BB962C8B-B14F-4D97-AF65-F5344CB8AC3E}">
        <p14:creationId xmlns:p14="http://schemas.microsoft.com/office/powerpoint/2010/main" val="4126476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5 Grupo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7 Rectángulo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00A0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9" name="8 Imagen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3808" y="44624"/>
              <a:ext cx="6046665" cy="6552728"/>
            </a:xfrm>
            <a:prstGeom prst="rect">
              <a:avLst/>
            </a:prstGeom>
          </p:spPr>
        </p:pic>
      </p:grp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475E5-902C-46FD-BEA2-B2948D7E21C2}" type="datetimeFigureOut">
              <a:rPr lang="es-CO" smtClean="0"/>
              <a:pPr/>
              <a:t>12/06/2014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7407E-6560-4EC5-ADDA-790E61E18ED6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475E5-902C-46FD-BEA2-B2948D7E21C2}" type="datetimeFigureOut">
              <a:rPr lang="es-CO" smtClean="0"/>
              <a:pPr/>
              <a:t>12/06/2014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7407E-6560-4EC5-ADDA-790E61E18ED6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475E5-902C-46FD-BEA2-B2948D7E21C2}" type="datetimeFigureOut">
              <a:rPr lang="es-CO" smtClean="0"/>
              <a:pPr/>
              <a:t>12/06/2014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7407E-6560-4EC5-ADDA-790E61E18ED6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475E5-902C-46FD-BEA2-B2948D7E21C2}" type="datetimeFigureOut">
              <a:rPr lang="es-CO" smtClean="0"/>
              <a:pPr/>
              <a:t>12/06/2014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7407E-6560-4EC5-ADDA-790E61E18ED6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475E5-902C-46FD-BEA2-B2948D7E21C2}" type="datetimeFigureOut">
              <a:rPr lang="es-CO" smtClean="0"/>
              <a:pPr/>
              <a:t>12/06/2014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7407E-6560-4EC5-ADDA-790E61E18ED6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475E5-902C-46FD-BEA2-B2948D7E21C2}" type="datetimeFigureOut">
              <a:rPr lang="es-CO" smtClean="0"/>
              <a:pPr/>
              <a:t>12/06/2014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7407E-6560-4EC5-ADDA-790E61E18ED6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475E5-902C-46FD-BEA2-B2948D7E21C2}" type="datetimeFigureOut">
              <a:rPr lang="es-CO" smtClean="0"/>
              <a:pPr/>
              <a:t>12/06/2014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7407E-6560-4EC5-ADDA-790E61E18ED6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475E5-902C-46FD-BEA2-B2948D7E21C2}" type="datetimeFigureOut">
              <a:rPr lang="es-CO" smtClean="0"/>
              <a:pPr/>
              <a:t>12/06/2014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7407E-6560-4EC5-ADDA-790E61E18ED6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475E5-902C-46FD-BEA2-B2948D7E21C2}" type="datetimeFigureOut">
              <a:rPr lang="es-CO" smtClean="0"/>
              <a:pPr/>
              <a:t>12/06/2014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7407E-6560-4EC5-ADDA-790E61E18ED6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475E5-902C-46FD-BEA2-B2948D7E21C2}" type="datetimeFigureOut">
              <a:rPr lang="es-CO" smtClean="0"/>
              <a:pPr/>
              <a:t>12/06/2014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7407E-6560-4EC5-ADDA-790E61E18ED6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475E5-902C-46FD-BEA2-B2948D7E21C2}" type="datetimeFigureOut">
              <a:rPr lang="es-CO" smtClean="0"/>
              <a:pPr/>
              <a:t>12/06/2014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7407E-6560-4EC5-ADDA-790E61E18ED6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5 Grupo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7 Rectángulo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00A0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9" name="8 Imagen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3808" y="44624"/>
              <a:ext cx="6046665" cy="6552728"/>
            </a:xfrm>
            <a:prstGeom prst="rect">
              <a:avLst/>
            </a:prstGeom>
          </p:spPr>
        </p:pic>
      </p:grp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475E5-902C-46FD-BEA2-B2948D7E21C2}" type="datetimeFigureOut">
              <a:rPr lang="es-CO" smtClean="0"/>
              <a:pPr/>
              <a:t>12/06/2014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7407E-6560-4EC5-ADDA-790E61E18ED6}" type="slidenum">
              <a:rPr lang="es-CO" smtClean="0"/>
              <a:pPr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Arial Black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hyperlink" Target="http://www.google.com.co/url?sa=i&amp;rct=j&amp;q=&amp;esrc=s&amp;frm=1&amp;source=images&amp;cd=&amp;cad=rja&amp;docid=dgD7vhfy2ENDDM&amp;tbnid=BCsZJwdemSmCeM:&amp;ved=0CAUQjRw&amp;url=http://www.minsalud.gov.co/Fotosnoticiahome2013/Forms/DispForm.aspx?ID=46&amp;ei=n0f1Uo35Oc7ekQe7vYDAAg&amp;psig=AFQjCNGY910rCyeaSVeX4NqTQILVNmSMmA&amp;ust=1391892763511869" TargetMode="External"/><Relationship Id="rId7" Type="http://schemas.openxmlformats.org/officeDocument/2006/relationships/hyperlink" Target="http://www.google.com.co/url?sa=i&amp;rct=j&amp;q=&amp;esrc=s&amp;frm=1&amp;source=images&amp;cd=&amp;cad=rja&amp;docid=FXxYG0JsQipMIM&amp;tbnid=NJKlbrrHSC9iFM:&amp;ved=0CAUQjRw&amp;url=http://www.periodicoelpulso.com/html/0712dic/debate/debate-01.htm&amp;ei=Ekf1UtOuKMzMkAfnr4CoAw&amp;psig=AFQjCNH0qdxeCaclXfVYQmnS17KCeZduQA&amp;ust=1391892619375047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10" Type="http://schemas.openxmlformats.org/officeDocument/2006/relationships/image" Target="../media/image23.jpeg"/><Relationship Id="rId4" Type="http://schemas.openxmlformats.org/officeDocument/2006/relationships/image" Target="../media/image19.jpeg"/><Relationship Id="rId9" Type="http://schemas.openxmlformats.org/officeDocument/2006/relationships/hyperlink" Target="http://www.google.com.co/url?sa=i&amp;rct=j&amp;q=&amp;esrc=s&amp;frm=1&amp;source=images&amp;cd=&amp;cad=rja&amp;docid=3JmuE9xvKQ2G6M&amp;tbnid=Q2KiXLZsYl80DM:&amp;ved=0CAUQjRw&amp;url=http://aplicacionesproduccion.ins.gov.co/IAAS/&amp;ei=QUf1Ut3UOYaHkQe2kYGQCA&amp;psig=AFQjCNHhsI70pXHwNm2olTN18RHvHVbuIg&amp;ust=1391892660519043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.co/url?sa=i&amp;rct=j&amp;q=&amp;esrc=s&amp;frm=1&amp;source=images&amp;cd=&amp;cad=rja&amp;docid=melIRjTc84wX_M&amp;tbnid=mk77fv1jJ1y6DM:&amp;ved=0CAUQjRw&amp;url=http://fotosdeculturas.blogspot.com/2011/04/dibujos-del-mapa-de-colombia.html&amp;ei=5eTzUt6wEoy4kQfYrYDwAQ&amp;bvm=bv.60799247,d.eW0&amp;psig=AFQjCNHJKuLLd3_ieJYsa_CkanosNxJdfQ&amp;ust=139180194988451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://www.google.com.co/url?sa=i&amp;rct=j&amp;q=&amp;esrc=s&amp;frm=1&amp;source=images&amp;cd=&amp;cad=rja&amp;docid=BkRaQkRoOskjpM&amp;tbnid=Bse8Kh5V2wt-sM:&amp;ved=0CAUQjRw&amp;url=http://brigade.codeforamerica.org/pages/openimpact-citizen&amp;ei=aOXzUvjuB8TpkQe1yoCQBA&amp;bvm=bv.60799247,d.eW0&amp;psig=AFQjCNF_9oOY2NGSmL-AW76UgOjof3AhOA&amp;ust=1391802048789299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hyperlink" Target="http://www.google.com.co/url?sa=i&amp;rct=j&amp;q=&amp;esrc=s&amp;frm=1&amp;source=images&amp;cd=&amp;cad=rja&amp;docid=BkRaQkRoOskjpM&amp;tbnid=Bse8Kh5V2wt-sM:&amp;ved=0CAUQjRw&amp;url=http://brigade.codeforamerica.org/pages/openimpact-citizen&amp;ei=aOXzUvjuB8TpkQe1yoCQBA&amp;bvm=bv.60799247,d.eW0&amp;psig=AFQjCNF_9oOY2NGSmL-AW76UgOjof3AhOA&amp;ust=1391802048789299" TargetMode="Externa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2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google.com.co/url?sa=i&amp;rct=j&amp;q=&amp;esrc=s&amp;frm=1&amp;source=images&amp;cd=&amp;cad=rja&amp;docid=Obozxj60azNe-M&amp;tbnid=a62IqLTuw_WVHM:&amp;ved=0CAUQjRw&amp;url=http://clipartist.info/www/COLOURINGBOOK.ORG/Letters/M/medicine_icon_black_white_line_art_coloring_book_colouring.svg.html&amp;ei=dUz1Uu6jK9HwkQehqIGYCA&amp;psig=AFQjCNEiCWf2G-vp7WDJobbYCAx9w0AIXg&amp;ust=1391893996717224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2158"/>
          <a:stretch>
            <a:fillRect/>
          </a:stretch>
        </p:blipFill>
        <p:spPr bwMode="auto">
          <a:xfrm>
            <a:off x="0" y="1763032"/>
            <a:ext cx="9144000" cy="3288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1916868" y="2340169"/>
            <a:ext cx="3508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´</a:t>
            </a:r>
            <a:endParaRPr lang="es-MX" sz="40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688032" y="2060848"/>
            <a:ext cx="8204448" cy="2808312"/>
          </a:xfrm>
        </p:spPr>
        <p:txBody>
          <a:bodyPr>
            <a:noAutofit/>
          </a:bodyPr>
          <a:lstStyle/>
          <a:p>
            <a:r>
              <a:rPr lang="es-CO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2. Fortalecimiento institucional</a:t>
            </a:r>
            <a:endParaRPr lang="es-CO" sz="60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s-C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ector con mayores cambios institucionales</a:t>
            </a:r>
          </a:p>
        </p:txBody>
      </p:sp>
      <p:sp>
        <p:nvSpPr>
          <p:cNvPr id="29700" name="AutoShape 4" descr="data:image/jpeg;base64,/9j/4AAQSkZJRgABAQAAAQABAAD/2wCEAAkGBwgHBhUIBwgUFRQXGR8ZGRgXGCAfHBYiIR4gHhkkHh8wHCgsIxsxICQdIjIoJiotLi4uGh80ODMtNyotMCwBCgoKBQUFDgUFDisZExkrKysrKysrKysrKysrKysrKysrKysrKysrKysrKysrKysrKysrKysrKysrKysrKysrK//AABEIAM8A8wMBIgACEQEDEQH/xAAcAAEAAgMBAQEAAAAAAAAAAAAABwgEBQYDAQL/xABMEAABAwICBQUIDggGAwAAAAABAAIDBAUGEQcSITFBUWFxdLMIEzY3gZGTsRUXIjI1QlJVcnOSobLRFDNUYoKi0tMjJFNjwcIlQ6P/xAAUAQEAAAAAAAAAAAAAAAAAAAAA/8QAFBEBAAAAAAAAAAAAAAAAAAAAAP/aAAwDAQACEQMRAD8AnFERARfl72xsL5HAADMk7gOOfMuCvmmHB9pkMTKx87gciIG6w8jiWtPkcUHfooxodOWEqmbvc8dTEPlPjBH8r3H7lIFnvFtvlH+l2itZKzlYc8jyEbweY7UGciIgIiICIiAoj0kaY4bJUutWGmNlmbsfK7bHGeIA+M7l25A8u0Dbab8Xy4aw0KOgkLZ6nNjXDYWMA/xHA8HbQ0bvfEjcqxIN5d8YYjvMhfcr1O/P4uuWt8jBk0eQLX0d0uNC/Xoq+WM782Pc0/cVhogk7B2me/WaVsF7caqHYDrfrWjlD/jHjk7PPlCsLYb1b8QWtlytVQHxu48QeIcODhyKlikLQvi+XDmKW0U8p/R6giN44Ncdkb+Y57DzE57ggtCiIgIiICIiAiEgDMrhr/pYwhZJTC6vMzxvbA3X/mzDc/4kHcoovpNOuE55u9zU9VGPlOjaQPsyOP3LvbDiC0Yhpf0qy17JW8dU7W8ms05Fp5iAg2aIiAiIgL45wa3WccgF9XF6YrpLadHlTLTuyc8CIHme4Nd5dXWQQrpX0j1OKrg63W2Yto2HIAbO/EH3zv3c9rR0E7d0dIiAtthnEd0wvc23Cz1JY4bx8WQfJe3i37xvBByK1KILj4LxNSYtw+y7UWzPY9meZjePfNP3EcoIPFbxQD3Nt1kZeKmzuJ1XxiUDgCxwafKQ4fZCn5AREQEREFbO6Gq3z46bAXbI4GADnJc4np2jzBRepX7ou3SU+Loq/V9xLCAD+8xxDh5izzqKEBERAX0Eg5gr4vSnglqahtPAwuc4hrQN5JOQHnQXRsVYbjZIK4n9ZEx/2mg/8rOWNbKQUFtio2nZGxrB/CAP+FkoCIiAiLnNIl2fZMEVVwheWubGQ0je1z8mMI5w5wKCFtMekmpvFwfYbLUFtMwlsjmn9e4bHbf9MbgBsO0nPZlFCIgLYWO83CwXJtxtNS6ORvEcRxBHFp5CteiC3mjzF9PjPDzbhG0NkadSVnyHAZ7P3SNo828FdOq39zxdX0mMn2/X9xPEdnK5numnyN1/OrIICIiAuC04UMlbo5nMTczGWSZDkDgHeYEnyLvV41dNDW0j6WqjDmPaWuadzgRkQfIgpEi6bSBg+swbfnUVQ0mJ2Zhk4SN6fljYHDgdu4gnmUBEXvRUlRX1baSihc+R51WtaMy4nkQSr3N9DJLimorgPcxwah6XvaW/cxysOuR0YYQGDcMto5SDM868xG7WO5o5mjIc5zPFdcgIiICIiDj9KODxjHDDqWDITxnXhJ+UBtaTyOGzp1TwVUKmCalqHU9TEWvaS1zXDItIORBHA5q764jH2jSzYy/zLyYagDITMAOtwAe34w8oOwbctiCqaKRbxoXxhb5cqSmjqG8HRvA2cM2u1Tn0ZrX0+ijG88moLG5vO6SMAfz+pBxSlrQRgeW53ZuJbjCRBCc4sxslkHEfusO3P5QGW5wW+wdoKjgmFViyrbJlt7zETqn6T9hI5mgdKmemp4aWnbT00TWMaA1rWjINA2AAcAg9EREBERAXJ6VqB9y0eVlPHvEevs/23CT/AKrrF8c1r2lrhmDsIPFBR1F2ulHA1Rg29nvUZNLISYX7Tlx1HH5Q594GfKBxSAiL9wxSTyiGGMuc4gBoGZcTsAA4nNBI2gC3uq9IDakN2QxPfnyZjvY8vuj5irNLgtD+CX4Qw+X17AKmfJ0g36gGeozPlGZJy4uI2gArvUBERARQ1pd0q1NnrnWDDTwJGjKWbeWE/FZw1st525Z5bCNkL1OJr/Vyd8qb3UuPKZnn/sgt9erNbr9b3UF3pGyxu3tdw5wd4dzggqJb1oCpJZjJZL06NvyJWa+XQ4FuzpBPOoV9nLv86z+ld+aezl3+dZ/Su/NBLdH3P1UZB+m4gYG8dSIknzuGX3qT8G4AsGD2a1spy6UjIzSbXkcgOQDRzNAz2Z5qqvs5d/nWf0rvzT2cu/zrP6V35oLpoqWtv15a7WbdpwfrX/muzwTpbv8AYKwMutS+qpyfdNkcXSNHEseTnnzEkHLLZvAWfReNFVQV1Iyro5Q+N7Q5rhucCMwV7IPKqqIaSmdU1UrWMaC5znHINA2kk8AodxNp4pKWrdT4dtvfmj/2yOLQTzMyzLeckHmXzujcQ1FNSQWCmlybKDJKOLg0jvY+jrax6Wt5NsCIJU9vnFX7DR+jk/vJ7fGKv2Kj9HJ/dUVoglT2+MVfsVH6OT+6nt8Yq/YqP0cn91RWiCVPb4xV+xUfo5P7qe3xir9io/Ryf3VFaIJht2n68xu/8lZoJB/tudGfvL/UpfwZjSzYxojPapvdt9/E7Y+PpHEc4zHlzCp+t/gXEVRhfFENzgkyaHBsg4OYSNcHybRzgHgguIiIgIop0v6T5cMzewthLTUFucjzt7xn70Bu4vI27dgGWw57IKrMU4hrZO+Vd8qXHnlfkOgZ5DyILg3O3UV2oXUVypWyRu3teMweTy8Qd4Kia/aBLdUTGWxXV8IPxJG64HMHZggdOsVB/s5d/nWf0rvzT2cu/wA6z+ld+aCWabuf6wyf5rEEYb+7ESfvcFJODNG2HsIvFRSQGSf/AFpci4cuqMsm8RsGeRyJKq77OXf51n9K7809nLv86z+ld+aC6aKlgvt4BzF1n9K7811eEdKuJcPVgdU1r6mL40czy45fuvOZafOOYoLUIsKzXWjvdqjudul1o5G6zT6weQg5gjgQQiCml2rXXK6y18g2yyOkPS5xcfWsREQEREBERAREQWl0G1L6jRvA2Q+8dI0dGuSPXl5F3yjrQJ4uo/rJPxKRUFb+6M8OY+rM7SVRYpT7ovw6j6sztJFFiAiIgIiICIiAiIgu3bznQRk/Ib6gshY9u+D4/oN9QWQgp1jyqkrca1k8p2mokHQA4taPIAB5FoVt8X+FlX1iXtHLUICIiAiIgIiIOos2OrzZray30b26jM8s8+JLjx5SV8XMIgIiICIiAiIgIiILPaBPF1H9ZJ+JSKo60CeLqP6yT8SkVBW/ui/DqPqzO0kUWKU+6L8Oo+rM7SRRYgIiICIiAiIgIiILt274Pj+g31BZCx7d8Hx/Qb6gshBTPF/hZV9Yl7Ry1C2+L/Cyr6xL2jlqEBERAREQEREBERAREQEREBERAREQWe0CeLqP6yT8SkVR1oE8XUf1kn4lIqCt/dF+HUfVmdpIosUp90X4dR9WZ2kiixAREQEREBERAREQXbt3wfH9BvqCyFj274Pj+g31BZCCmeL/AAsq+sS9o5ahbfF/hZV9Yl7Ry1CAiIgIiICIiAiIgIvSeGSnndBM3JzSWkchByK80BERAREQEREFntAni6j+sk/EpFUeaBmObo5iLhvkkI5/dEesFSGgrf3Rfh1H1ZnaSKLFKfdF+HUfVmdpIosQEREBERAREQEREF27d8Hx/Qb6gshY9u+D4/oN9QWQgpni/wALKvrEvaOWoW4xi0sxdWNcNoqJR/8ARy06AiIgIiICIiAi946OqlZrxUzyDxDSR6kQSBplwPWWDEMl1poXOpp3GTXA2Rucc3NceG0+5z3ggbSCo4V354YqiEw1ETXNcMnNcMw4HeCOIUEaf8NWSy0NNU2m2Rwue9wd3tuqCAARsGz7kELoiICIiAtlh+xXHEV0bbrTTl73eZo3FzjwaOJW30YW6ju2O6ahuMAkje52s07jkxxGflAVrLTZ7ZZoTDabfFC07SI2ButznIbT0oPDC1khw3h6Gz0zs2xNyzyy1iSS45cM3EnyraoiCuvdH0sjMXQVRHuX04aOlr3l33Ob51EytTpbwScY4fzo2/5mHN0W3LXzy12E7tuQyJ3EDaBmqvV1FVW6rdSV1O6ORhyc1wyIPOEGOiIgIiICIiAv3FG+aURRNzJIAA4k7l+FKuhjR5V3a7x367Urm00ZD49bZ354ObMhxYDtJ3HIDbtyCxNLGYaZsRPvWgeYZL1REFddOmCKygvj8R0MLnwTbZCBn3p+463I07CDykjkziZXie1r2lr2gg7CDxUJ6e8MWK0YYirrVaYYZDUNYTG0NzaWSEjIZDeBw4IIJREQEREBZdqtldeK5tDbKV0sjjkGtGZ6TyDlJ2Dis7BtJBX4tpKOrjDo3zxtc0/GBeAR5lbiz2Cz2NpFotkMOeQcY2AF2W7M5ZnyoNHhHAlvseHIbdVMEj2N927lcSXOy5gSQOYBF1yIChrulfgek+sf+EKZVDXdK/A9J9Y/8IQQCiIgIiIOz0O+Mqj+k7s3q2Cqfod8ZVH9J3ZvVsEBERAWrvGHbLeyDd7VDMQMg57AXAcgdlmB0FbREFNMYUkFBi2ro6SPVjjqJWNaPigPIA8y0632PvDmu61N2jloUBERAREQWO0M4Sw9WYGgudZZoZJnGTN8jA8nKRzW78wNgG7kUqAADIBcLoP8WVL0y9s9d2gIiICinuj/AAJh603s5VKyinuj/AmHrTezlQVyREQEREG/wB4c0PWYu0ariKneAPDmh6zF2jVcRAREQFDXdK/A9J9Y/wDCFMqhrulfgek+sf8AhCCAUREBERB2eh3xlUf0ndm9WwVT9DvjKo/pO7N6tggIiICIiCnWPvDmu61N2jloVvsfeHNd1qbtHLQoCIiAiIgtRoP8WVL0y9s9d2uE0H+LKl6Ze2eu7QEREBRT3R/gTD1pvZyqVlFPdH+BMPWm9nKgrkiIgIiIN/gDw5oesxdo1XEVO8AeHND1mLtGq4iAiIgKJe6OoXz4UgrGNJEc2TsuAc07TzZho/iClpYl1t1Ld7bJbq+LWjkaWuHKDych4g8CAUFJ0UqYn0IYgoKtzrAW1MW9ubmskA5HAkAkcoO3kG5c57V2NvmCT7TP60HHIux9q7G3zBJ9pn9ay7dogxrWzaj7Y2IfKkkaAPICXeYIP3oMoH1ukaGRu6Jr5HdGqWD+ZzVaRclo6wLRYItjoIJTJLIQZJCMs8hsDRwYNp2knMnbuA61AREQEREFOsfeHNd1qbtHLQrfY+8Oa7rU3aOWhQEREBERBajQf4sqXpl7Z67tcJoP8WVL0y9s9d2gIiICjfT9b312j8zRg/4MrJDlybYz5Pd5+RSQvKqp4aumdTVUQcx7S1zTtDgRkQebJBSFFLmL9B93pKwy4XcJ4jtDHODZGc2Zya4c+YPNy8p7V2NvmCT7TP60HHIux9q7G3zBJ9pn9ayKHRHjarl1DaO9ji6SRgA/mJ8wKDD0UW99y0hUkTQfcyCQkcBH7vbzZgDyq2y4bRlo7pMEUzppJRLUyAB8mWQaN+qzjq55Zk78gchkAO5QEREBERAREQEREBERAREQEREFUdMdsda9IlS3vWq2QiVp+VrgFxH8euOkFcUrZaScB0mOLa2N03e548zHJlnv3tcOLTs5wQDyg1uxPgu+4XeRd6QNaDkHNe1wdyEZHPI79oB5QEHPIiICLJt9DU3KrFLRR6z3bhmBn5SQFM2jTQ5UxVrLxisNaGEOZACHaxBzaXuBI1eOqM8+OW0EJN0ZWx1nwFSUckZa7vYe4EZEF5MjgRwILssuGS6dEQEREBERAREQEREBERAREQf/2Q==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29702" name="AutoShape 6" descr="data:image/jpeg;base64,/9j/4AAQSkZJRgABAQAAAQABAAD/2wCEAAkGBwgHBhUIBwgUFRQXGR8ZGRgXGCAfHBYiIR4gHhkkHh8wHCgsIxsxICQdIjIoJiotLi4uGh80ODMtNyotMCwBCgoKBQUFDgUFDisZExkrKysrKysrKysrKysrKysrKysrKysrKysrKysrKysrKysrKysrKysrKysrKysrKysrK//AABEIAM8A8wMBIgACEQEDEQH/xAAcAAEAAgMBAQEAAAAAAAAAAAAABwgEBQYDAQL/xABMEAABAwICBQUIDggGAwAAAAABAAIDBAUGEQcSITFBUWFxdLMIEzY3gZGTsRUXIjI1QlJVcnOSobLRFDNUYoKi0tMjJFNjwcIlQ6P/xAAUAQEAAAAAAAAAAAAAAAAAAAAA/8QAFBEBAAAAAAAAAAAAAAAAAAAAAP/aAAwDAQACEQMRAD8AnFERARfl72xsL5HAADMk7gOOfMuCvmmHB9pkMTKx87gciIG6w8jiWtPkcUHfooxodOWEqmbvc8dTEPlPjBH8r3H7lIFnvFtvlH+l2itZKzlYc8jyEbweY7UGciIgIiICIiAoj0kaY4bJUutWGmNlmbsfK7bHGeIA+M7l25A8u0Dbab8Xy4aw0KOgkLZ6nNjXDYWMA/xHA8HbQ0bvfEjcqxIN5d8YYjvMhfcr1O/P4uuWt8jBk0eQLX0d0uNC/Xoq+WM782Pc0/cVhogk7B2me/WaVsF7caqHYDrfrWjlD/jHjk7PPlCsLYb1b8QWtlytVQHxu48QeIcODhyKlikLQvi+XDmKW0U8p/R6giN44Ncdkb+Y57DzE57ggtCiIgIiICIiAiEgDMrhr/pYwhZJTC6vMzxvbA3X/mzDc/4kHcoovpNOuE55u9zU9VGPlOjaQPsyOP3LvbDiC0Yhpf0qy17JW8dU7W8ms05Fp5iAg2aIiAiIgL45wa3WccgF9XF6YrpLadHlTLTuyc8CIHme4Nd5dXWQQrpX0j1OKrg63W2Yto2HIAbO/EH3zv3c9rR0E7d0dIiAtthnEd0wvc23Cz1JY4bx8WQfJe3i37xvBByK1KILj4LxNSYtw+y7UWzPY9meZjePfNP3EcoIPFbxQD3Nt1kZeKmzuJ1XxiUDgCxwafKQ4fZCn5AREQEREFbO6Gq3z46bAXbI4GADnJc4np2jzBRepX7ou3SU+Loq/V9xLCAD+8xxDh5izzqKEBERAX0Eg5gr4vSnglqahtPAwuc4hrQN5JOQHnQXRsVYbjZIK4n9ZEx/2mg/8rOWNbKQUFtio2nZGxrB/CAP+FkoCIiAiLnNIl2fZMEVVwheWubGQ0je1z8mMI5w5wKCFtMekmpvFwfYbLUFtMwlsjmn9e4bHbf9MbgBsO0nPZlFCIgLYWO83CwXJtxtNS6ORvEcRxBHFp5CteiC3mjzF9PjPDzbhG0NkadSVnyHAZ7P3SNo828FdOq39zxdX0mMn2/X9xPEdnK5numnyN1/OrIICIiAuC04UMlbo5nMTczGWSZDkDgHeYEnyLvV41dNDW0j6WqjDmPaWuadzgRkQfIgpEi6bSBg+swbfnUVQ0mJ2Zhk4SN6fljYHDgdu4gnmUBEXvRUlRX1baSihc+R51WtaMy4nkQSr3N9DJLimorgPcxwah6XvaW/cxysOuR0YYQGDcMto5SDM868xG7WO5o5mjIc5zPFdcgIiICIiDj9KODxjHDDqWDITxnXhJ+UBtaTyOGzp1TwVUKmCalqHU9TEWvaS1zXDItIORBHA5q764jH2jSzYy/zLyYagDITMAOtwAe34w8oOwbctiCqaKRbxoXxhb5cqSmjqG8HRvA2cM2u1Tn0ZrX0+ijG88moLG5vO6SMAfz+pBxSlrQRgeW53ZuJbjCRBCc4sxslkHEfusO3P5QGW5wW+wdoKjgmFViyrbJlt7zETqn6T9hI5mgdKmemp4aWnbT00TWMaA1rWjINA2AAcAg9EREBERAXJ6VqB9y0eVlPHvEevs/23CT/AKrrF8c1r2lrhmDsIPFBR1F2ulHA1Rg29nvUZNLISYX7Tlx1HH5Q594GfKBxSAiL9wxSTyiGGMuc4gBoGZcTsAA4nNBI2gC3uq9IDakN2QxPfnyZjvY8vuj5irNLgtD+CX4Qw+X17AKmfJ0g36gGeozPlGZJy4uI2gArvUBERARQ1pd0q1NnrnWDDTwJGjKWbeWE/FZw1st525Z5bCNkL1OJr/Vyd8qb3UuPKZnn/sgt9erNbr9b3UF3pGyxu3tdw5wd4dzggqJb1oCpJZjJZL06NvyJWa+XQ4FuzpBPOoV9nLv86z+ld+aezl3+dZ/Su/NBLdH3P1UZB+m4gYG8dSIknzuGX3qT8G4AsGD2a1spy6UjIzSbXkcgOQDRzNAz2Z5qqvs5d/nWf0rvzT2cu/zrP6V35oLpoqWtv15a7WbdpwfrX/muzwTpbv8AYKwMutS+qpyfdNkcXSNHEseTnnzEkHLLZvAWfReNFVQV1Iyro5Q+N7Q5rhucCMwV7IPKqqIaSmdU1UrWMaC5znHINA2kk8AodxNp4pKWrdT4dtvfmj/2yOLQTzMyzLeckHmXzujcQ1FNSQWCmlybKDJKOLg0jvY+jrax6Wt5NsCIJU9vnFX7DR+jk/vJ7fGKv2Kj9HJ/dUVoglT2+MVfsVH6OT+6nt8Yq/YqP0cn91RWiCVPb4xV+xUfo5P7qe3xir9io/Ryf3VFaIJht2n68xu/8lZoJB/tudGfvL/UpfwZjSzYxojPapvdt9/E7Y+PpHEc4zHlzCp+t/gXEVRhfFENzgkyaHBsg4OYSNcHybRzgHgguIiIgIop0v6T5cMzewthLTUFucjzt7xn70Bu4vI27dgGWw57IKrMU4hrZO+Vd8qXHnlfkOgZ5DyILg3O3UV2oXUVypWyRu3teMweTy8Qd4Kia/aBLdUTGWxXV8IPxJG64HMHZggdOsVB/s5d/nWf0rvzT2cu/wA6z+ld+aCWabuf6wyf5rEEYb+7ESfvcFJODNG2HsIvFRSQGSf/AFpci4cuqMsm8RsGeRyJKq77OXf51n9K7809nLv86z+ld+aC6aKlgvt4BzF1n9K7811eEdKuJcPVgdU1r6mL40czy45fuvOZafOOYoLUIsKzXWjvdqjudul1o5G6zT6weQg5gjgQQiCml2rXXK6y18g2yyOkPS5xcfWsREQEREBERAREQWl0G1L6jRvA2Q+8dI0dGuSPXl5F3yjrQJ4uo/rJPxKRUFb+6M8OY+rM7SVRYpT7ovw6j6sztJFFiAiIgIiICIiAiIgu3bznQRk/Ib6gshY9u+D4/oN9QWQgp1jyqkrca1k8p2mokHQA4taPIAB5FoVt8X+FlX1iXtHLUICIiAiIgIiIOos2OrzZray30b26jM8s8+JLjx5SV8XMIgIiICIiAiIgIiILPaBPF1H9ZJ+JSKo60CeLqP6yT8SkVBW/ui/DqPqzO0kUWKU+6L8Oo+rM7SRRYgIiICIiAiIgIiILt274Pj+g31BZCx7d8Hx/Qb6gshBTPF/hZV9Yl7Ry1C2+L/Cyr6xL2jlqEBERAREQEREBERAREQEREBERAREQWe0CeLqP6yT8SkVR1oE8XUf1kn4lIqCt/dF+HUfVmdpIosUp90X4dR9WZ2kiixAREQEREBERAREQXbt3wfH9BvqCyFj274Pj+g31BZCCmeL/AAsq+sS9o5ahbfF/hZV9Yl7Ry1CAiIgIiICIiAiIgIvSeGSnndBM3JzSWkchByK80BERAREQEREFntAni6j+sk/EpFUeaBmObo5iLhvkkI5/dEesFSGgrf3Rfh1H1ZnaSKLFKfdF+HUfVmdpIosQEREBERAREQEREF27d8Hx/Qb6gshY9u+D4/oN9QWQgpni/wALKvrEvaOWoW4xi0sxdWNcNoqJR/8ARy06AiIgIiICIiAi946OqlZrxUzyDxDSR6kQSBplwPWWDEMl1poXOpp3GTXA2Rucc3NceG0+5z3ggbSCo4V354YqiEw1ETXNcMnNcMw4HeCOIUEaf8NWSy0NNU2m2Rwue9wd3tuqCAARsGz7kELoiICIiAtlh+xXHEV0bbrTTl73eZo3FzjwaOJW30YW6ju2O6ahuMAkje52s07jkxxGflAVrLTZ7ZZoTDabfFC07SI2ButznIbT0oPDC1khw3h6Gz0zs2xNyzyy1iSS45cM3EnyraoiCuvdH0sjMXQVRHuX04aOlr3l33Ob51EytTpbwScY4fzo2/5mHN0W3LXzy12E7tuQyJ3EDaBmqvV1FVW6rdSV1O6ORhyc1wyIPOEGOiIgIiICIiAv3FG+aURRNzJIAA4k7l+FKuhjR5V3a7x367Urm00ZD49bZ354ObMhxYDtJ3HIDbtyCxNLGYaZsRPvWgeYZL1REFddOmCKygvj8R0MLnwTbZCBn3p+463I07CDykjkziZXie1r2lr2gg7CDxUJ6e8MWK0YYirrVaYYZDUNYTG0NzaWSEjIZDeBw4IIJREQEREBZdqtldeK5tDbKV0sjjkGtGZ6TyDlJ2Dis7BtJBX4tpKOrjDo3zxtc0/GBeAR5lbiz2Cz2NpFotkMOeQcY2AF2W7M5ZnyoNHhHAlvseHIbdVMEj2N927lcSXOy5gSQOYBF1yIChrulfgek+sf+EKZVDXdK/A9J9Y/8IQQCiIgIiIOz0O+Mqj+k7s3q2Cqfod8ZVH9J3ZvVsEBERAWrvGHbLeyDd7VDMQMg57AXAcgdlmB0FbREFNMYUkFBi2ro6SPVjjqJWNaPigPIA8y0632PvDmu61N2jloUBERAREQWO0M4Sw9WYGgudZZoZJnGTN8jA8nKRzW78wNgG7kUqAADIBcLoP8WVL0y9s9d2gIiICinuj/AAJh603s5VKyinuj/AmHrTezlQVyREQEREG/wB4c0PWYu0ariKneAPDmh6zF2jVcRAREQFDXdK/A9J9Y/wDCFMqhrulfgek+sf8AhCCAUREBERB2eh3xlUf0ndm9WwVT9DvjKo/pO7N6tggIiICIiCnWPvDmu61N2jloVvsfeHNd1qbtHLQoCIiAiIgtRoP8WVL0y9s9d2uE0H+LKl6Ze2eu7QEREBRT3R/gTD1pvZyqVlFPdH+BMPWm9nKgrkiIgIiIN/gDw5oesxdo1XEVO8AeHND1mLtGq4iAiIgKJe6OoXz4UgrGNJEc2TsuAc07TzZho/iClpYl1t1Ld7bJbq+LWjkaWuHKDych4g8CAUFJ0UqYn0IYgoKtzrAW1MW9ubmskA5HAkAkcoO3kG5c57V2NvmCT7TP60HHIux9q7G3zBJ9pn9ay7dogxrWzaj7Y2IfKkkaAPICXeYIP3oMoH1ukaGRu6Jr5HdGqWD+ZzVaRclo6wLRYItjoIJTJLIQZJCMs8hsDRwYNp2knMnbuA61AREQEREFOsfeHNd1qbtHLQrfY+8Oa7rU3aOWhQEREBERBajQf4sqXpl7Z67tcJoP8WVL0y9s9d2gIiICjfT9b312j8zRg/4MrJDlybYz5Pd5+RSQvKqp4aumdTVUQcx7S1zTtDgRkQebJBSFFLmL9B93pKwy4XcJ4jtDHODZGc2Zya4c+YPNy8p7V2NvmCT7TP60HHIux9q7G3zBJ9pn9ayKHRHjarl1DaO9ji6SRgA/mJ8wKDD0UW99y0hUkTQfcyCQkcBH7vbzZgDyq2y4bRlo7pMEUzppJRLUyAB8mWQaN+qzjq55Zk78gchkAO5QEREBERAREQEREBERAREQEREFUdMdsda9IlS3vWq2QiVp+VrgFxH8euOkFcUrZaScB0mOLa2N03e548zHJlnv3tcOLTs5wQDyg1uxPgu+4XeRd6QNaDkHNe1wdyEZHPI79oB5QEHPIiICLJt9DU3KrFLRR6z3bhmBn5SQFM2jTQ5UxVrLxisNaGEOZACHaxBzaXuBI1eOqM8+OW0EJN0ZWx1nwFSUckZa7vYe4EZEF5MjgRwILssuGS6dEQEREBERAREQEREBERAREQf/2Q==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6151" name="Picture 7" descr="IE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509120"/>
            <a:ext cx="2232248" cy="689256"/>
          </a:xfrm>
          <a:prstGeom prst="rect">
            <a:avLst/>
          </a:prstGeom>
          <a:solidFill>
            <a:prstClr val="white"/>
          </a:solidFill>
        </p:spPr>
      </p:pic>
      <p:pic>
        <p:nvPicPr>
          <p:cNvPr id="6159" name="Picture 15" descr="http://www.minsalud.gov.co/Fotosnoticiahome2013/sispro-carrusel-705-318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9696" t="5374" r="7891" b="8645"/>
          <a:stretch>
            <a:fillRect/>
          </a:stretch>
        </p:blipFill>
        <p:spPr bwMode="auto">
          <a:xfrm>
            <a:off x="2771800" y="2132856"/>
            <a:ext cx="2448272" cy="1152128"/>
          </a:xfrm>
          <a:prstGeom prst="rect">
            <a:avLst/>
          </a:prstGeom>
          <a:noFill/>
        </p:spPr>
      </p:pic>
      <p:sp>
        <p:nvSpPr>
          <p:cNvPr id="22" name="21 CuadroTexto"/>
          <p:cNvSpPr txBox="1"/>
          <p:nvPr/>
        </p:nvSpPr>
        <p:spPr>
          <a:xfrm>
            <a:off x="179512" y="162880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C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Creación:</a:t>
            </a:r>
            <a:endParaRPr lang="es-C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395536" y="4149080"/>
            <a:ext cx="15121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Nov. 2011</a:t>
            </a:r>
            <a:endParaRPr lang="es-CO" sz="11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395536" y="5229200"/>
            <a:ext cx="15121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Sep. 2012</a:t>
            </a:r>
            <a:endParaRPr lang="es-CO" sz="11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2699792" y="162880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C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Fortalecimiento:</a:t>
            </a:r>
            <a:endParaRPr lang="es-C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6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060848"/>
            <a:ext cx="1529730" cy="2088232"/>
          </a:xfrm>
          <a:prstGeom prst="rect">
            <a:avLst/>
          </a:prstGeom>
        </p:spPr>
      </p:pic>
      <p:pic>
        <p:nvPicPr>
          <p:cNvPr id="14" name="Picture 5" descr="C:\Users\lpareja\AppData\Local\Microsoft\Windows\Temporary Internet Files\Content.Outlook\IFRYER22\LOGO-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32648" y="2132856"/>
            <a:ext cx="2304256" cy="860273"/>
          </a:xfrm>
          <a:prstGeom prst="rect">
            <a:avLst/>
          </a:prstGeom>
          <a:noFill/>
        </p:spPr>
      </p:pic>
      <p:pic>
        <p:nvPicPr>
          <p:cNvPr id="15" name="Picture 11" descr="http://www.periodicoelpulso.com/images/0712dic/debate/deb-02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32648" y="4869160"/>
            <a:ext cx="2987824" cy="865963"/>
          </a:xfrm>
          <a:prstGeom prst="rect">
            <a:avLst/>
          </a:prstGeom>
          <a:noFill/>
        </p:spPr>
      </p:pic>
      <p:pic>
        <p:nvPicPr>
          <p:cNvPr id="17" name="Picture 13" descr="http://aplicacionesproduccion.ins.gov.co/IAAS/images/INS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832648" y="3380480"/>
            <a:ext cx="2086422" cy="1101329"/>
          </a:xfrm>
          <a:prstGeom prst="rect">
            <a:avLst/>
          </a:prstGeom>
          <a:noFill/>
        </p:spPr>
      </p:pic>
      <p:sp>
        <p:nvSpPr>
          <p:cNvPr id="18" name="17 CuadroTexto"/>
          <p:cNvSpPr txBox="1"/>
          <p:nvPr/>
        </p:nvSpPr>
        <p:spPr>
          <a:xfrm>
            <a:off x="5724128" y="162880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C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Reestructuración:</a:t>
            </a:r>
            <a:endParaRPr lang="es-C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179512" y="5661248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CO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Traslado de competencias y procesos pensionales</a:t>
            </a:r>
            <a:endParaRPr lang="es-C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688032" y="2060848"/>
            <a:ext cx="7772400" cy="2808312"/>
          </a:xfrm>
        </p:spPr>
        <p:txBody>
          <a:bodyPr>
            <a:noAutofit/>
          </a:bodyPr>
          <a:lstStyle/>
          <a:p>
            <a:r>
              <a:rPr lang="es-CO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s-CO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. Sostenibilidad</a:t>
            </a:r>
            <a:endParaRPr lang="es-CO" sz="60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1008112"/>
          </a:xfrm>
        </p:spPr>
        <p:txBody>
          <a:bodyPr>
            <a:noAutofit/>
          </a:bodyPr>
          <a:lstStyle/>
          <a:p>
            <a:r>
              <a:rPr lang="es-CO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Estrategia de estabilización del sistema</a:t>
            </a:r>
            <a:endParaRPr lang="es-CO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5496" y="1628800"/>
            <a:ext cx="41764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buFont typeface="Wingdings" pitchFamily="2" charset="2"/>
              <a:buChar char="ü"/>
            </a:pPr>
            <a:r>
              <a:rPr lang="es-CO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Mejorar ingresos</a:t>
            </a:r>
          </a:p>
          <a:p>
            <a:pPr marL="361950" indent="-361950"/>
            <a:r>
              <a:rPr lang="es-CO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          </a:t>
            </a:r>
            <a:r>
              <a:rPr lang="es-CO" sz="24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$5,76 </a:t>
            </a:r>
            <a:r>
              <a:rPr lang="es-CO" sz="2400" b="1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bill</a:t>
            </a:r>
            <a:r>
              <a:rPr lang="es-CO" sz="24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      </a:t>
            </a:r>
          </a:p>
          <a:p>
            <a:r>
              <a:rPr lang="es-CO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  </a:t>
            </a:r>
          </a:p>
        </p:txBody>
      </p:sp>
      <p:sp>
        <p:nvSpPr>
          <p:cNvPr id="21" name="20 CuadroTexto"/>
          <p:cNvSpPr txBox="1"/>
          <p:nvPr/>
        </p:nvSpPr>
        <p:spPr>
          <a:xfrm>
            <a:off x="3816424" y="1556792"/>
            <a:ext cx="540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es-CO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CO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Control del recaudo </a:t>
            </a:r>
            <a:r>
              <a:rPr lang="es-CO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(Decreto 4023</a:t>
            </a:r>
            <a:r>
              <a:rPr lang="es-CO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s-CO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s-CO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 Nuevos recursos </a:t>
            </a:r>
            <a:r>
              <a:rPr lang="es-CO" sz="160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(Nación, Cajas Compensación)</a:t>
            </a:r>
            <a:endParaRPr lang="es-CO" sz="2000" dirty="0" smtClean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endParaRPr lang="es-CO" sz="2000" dirty="0" smtClean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4" name="23 Abrir llave"/>
          <p:cNvSpPr/>
          <p:nvPr/>
        </p:nvSpPr>
        <p:spPr>
          <a:xfrm>
            <a:off x="3779912" y="1556792"/>
            <a:ext cx="118800" cy="1728192"/>
          </a:xfrm>
          <a:prstGeom prst="leftBrace">
            <a:avLst/>
          </a:prstGeom>
          <a:noFill/>
          <a:ln w="38100">
            <a:solidFill>
              <a:srgbClr val="FF9933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35496" y="5374957"/>
            <a:ext cx="3203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CO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Saneamiento</a:t>
            </a:r>
            <a:endParaRPr lang="es-CO" sz="800" dirty="0" smtClean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endParaRPr lang="es-CO" sz="800" dirty="0" smtClean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3816424" y="5190291"/>
            <a:ext cx="53640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CO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Aclaración de cuentas</a:t>
            </a:r>
          </a:p>
          <a:p>
            <a:pPr>
              <a:buFont typeface="Arial" pitchFamily="34" charset="0"/>
              <a:buChar char="•"/>
            </a:pPr>
            <a:r>
              <a:rPr lang="es-CO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Pago deudas del subsidiado</a:t>
            </a:r>
          </a:p>
          <a:p>
            <a:pPr>
              <a:buFont typeface="Arial" pitchFamily="34" charset="0"/>
              <a:buChar char="•"/>
            </a:pPr>
            <a:r>
              <a:rPr lang="es-CO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Pago de deudas del contributivo</a:t>
            </a:r>
          </a:p>
          <a:p>
            <a:pPr>
              <a:buFont typeface="Arial" pitchFamily="34" charset="0"/>
              <a:buChar char="•"/>
            </a:pPr>
            <a:r>
              <a:rPr lang="es-CO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Compra de cartera</a:t>
            </a:r>
          </a:p>
        </p:txBody>
      </p:sp>
      <p:sp>
        <p:nvSpPr>
          <p:cNvPr id="15" name="14 Abrir llave"/>
          <p:cNvSpPr/>
          <p:nvPr/>
        </p:nvSpPr>
        <p:spPr>
          <a:xfrm>
            <a:off x="3779912" y="5190291"/>
            <a:ext cx="118800" cy="1368152"/>
          </a:xfrm>
          <a:prstGeom prst="leftBrace">
            <a:avLst/>
          </a:prstGeom>
          <a:noFill/>
          <a:ln w="38100">
            <a:solidFill>
              <a:srgbClr val="FF9933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3816424" y="4095362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CO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Giro directo y centralización del RS  </a:t>
            </a:r>
            <a:r>
              <a:rPr lang="es-CO" sz="160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(Ley 1438) </a:t>
            </a:r>
            <a:endParaRPr lang="es-CO" sz="2000" dirty="0" smtClean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8" name="17 Abrir llave"/>
          <p:cNvSpPr/>
          <p:nvPr/>
        </p:nvSpPr>
        <p:spPr>
          <a:xfrm>
            <a:off x="3779912" y="3933056"/>
            <a:ext cx="118800" cy="720080"/>
          </a:xfrm>
          <a:prstGeom prst="leftBrace">
            <a:avLst/>
          </a:prstGeom>
          <a:noFill/>
          <a:ln w="38100">
            <a:solidFill>
              <a:srgbClr val="FF9933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27 Rectángulo"/>
          <p:cNvSpPr/>
          <p:nvPr/>
        </p:nvSpPr>
        <p:spPr>
          <a:xfrm>
            <a:off x="0" y="2636912"/>
            <a:ext cx="3779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CO" sz="2400" b="1" dirty="0" smtClean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es-CO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35496" y="3678123"/>
            <a:ext cx="4176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endParaRPr lang="es-CO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s-CO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Flujo de Recursos</a:t>
            </a:r>
            <a:endParaRPr lang="es-CO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-36512" y="5766355"/>
            <a:ext cx="3779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$2,70 </a:t>
            </a:r>
            <a:r>
              <a:rPr lang="es-CO" sz="2400" b="1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bill</a:t>
            </a:r>
            <a:r>
              <a:rPr lang="es-CO" sz="24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es-CO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s-CO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0" y="4335487"/>
            <a:ext cx="3779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$12,78 </a:t>
            </a:r>
            <a:r>
              <a:rPr lang="es-CO" sz="2400" b="1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bill</a:t>
            </a:r>
            <a:r>
              <a:rPr lang="es-CO" sz="24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es-CO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69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008112"/>
          </a:xfrm>
        </p:spPr>
        <p:txBody>
          <a:bodyPr>
            <a:normAutofit/>
          </a:bodyPr>
          <a:lstStyle/>
          <a:p>
            <a:r>
              <a:rPr lang="es-C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Ley estatutaria de salud</a:t>
            </a:r>
            <a:endParaRPr lang="es-C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9700" name="AutoShape 4" descr="data:image/jpeg;base64,/9j/4AAQSkZJRgABAQAAAQABAAD/2wCEAAkGBwgHBhUIBwgUFRQXGR8ZGRgXGCAfHBYiIR4gHhkkHh8wHCgsIxsxICQdIjIoJiotLi4uGh80ODMtNyotMCwBCgoKBQUFDgUFDisZExkrKysrKysrKysrKysrKysrKysrKysrKysrKysrKysrKysrKysrKysrKysrKysrKysrK//AABEIAM8A8wMBIgACEQEDEQH/xAAcAAEAAgMBAQEAAAAAAAAAAAAABwgEBQYDAQL/xABMEAABAwICBQUIDggGAwAAAAABAAIDBAUGEQcSITFBUWFxdLMIEzY3gZGTsRUXIjI1QlJVcnOSobLRFDNUYoKi0tMjJFNjwcIlQ6P/xAAUAQEAAAAAAAAAAAAAAAAAAAAA/8QAFBEBAAAAAAAAAAAAAAAAAAAAAP/aAAwDAQACEQMRAD8AnFERARfl72xsL5HAADMk7gOOfMuCvmmHB9pkMTKx87gciIG6w8jiWtPkcUHfooxodOWEqmbvc8dTEPlPjBH8r3H7lIFnvFtvlH+l2itZKzlYc8jyEbweY7UGciIgIiICIiAoj0kaY4bJUutWGmNlmbsfK7bHGeIA+M7l25A8u0Dbab8Xy4aw0KOgkLZ6nNjXDYWMA/xHA8HbQ0bvfEjcqxIN5d8YYjvMhfcr1O/P4uuWt8jBk0eQLX0d0uNC/Xoq+WM782Pc0/cVhogk7B2me/WaVsF7caqHYDrfrWjlD/jHjk7PPlCsLYb1b8QWtlytVQHxu48QeIcODhyKlikLQvi+XDmKW0U8p/R6giN44Ncdkb+Y57DzE57ggtCiIgIiICIiAiEgDMrhr/pYwhZJTC6vMzxvbA3X/mzDc/4kHcoovpNOuE55u9zU9VGPlOjaQPsyOP3LvbDiC0Yhpf0qy17JW8dU7W8ms05Fp5iAg2aIiAiIgL45wa3WccgF9XF6YrpLadHlTLTuyc8CIHme4Nd5dXWQQrpX0j1OKrg63W2Yto2HIAbO/EH3zv3c9rR0E7d0dIiAtthnEd0wvc23Cz1JY4bx8WQfJe3i37xvBByK1KILj4LxNSYtw+y7UWzPY9meZjePfNP3EcoIPFbxQD3Nt1kZeKmzuJ1XxiUDgCxwafKQ4fZCn5AREQEREFbO6Gq3z46bAXbI4GADnJc4np2jzBRepX7ou3SU+Loq/V9xLCAD+8xxDh5izzqKEBERAX0Eg5gr4vSnglqahtPAwuc4hrQN5JOQHnQXRsVYbjZIK4n9ZEx/2mg/8rOWNbKQUFtio2nZGxrB/CAP+FkoCIiAiLnNIl2fZMEVVwheWubGQ0je1z8mMI5w5wKCFtMekmpvFwfYbLUFtMwlsjmn9e4bHbf9MbgBsO0nPZlFCIgLYWO83CwXJtxtNS6ORvEcRxBHFp5CteiC3mjzF9PjPDzbhG0NkadSVnyHAZ7P3SNo828FdOq39zxdX0mMn2/X9xPEdnK5numnyN1/OrIICIiAuC04UMlbo5nMTczGWSZDkDgHeYEnyLvV41dNDW0j6WqjDmPaWuadzgRkQfIgpEi6bSBg+swbfnUVQ0mJ2Zhk4SN6fljYHDgdu4gnmUBEXvRUlRX1baSihc+R51WtaMy4nkQSr3N9DJLimorgPcxwah6XvaW/cxysOuR0YYQGDcMto5SDM868xG7WO5o5mjIc5zPFdcgIiICIiDj9KODxjHDDqWDITxnXhJ+UBtaTyOGzp1TwVUKmCalqHU9TEWvaS1zXDItIORBHA5q764jH2jSzYy/zLyYagDITMAOtwAe34w8oOwbctiCqaKRbxoXxhb5cqSmjqG8HRvA2cM2u1Tn0ZrX0+ijG88moLG5vO6SMAfz+pBxSlrQRgeW53ZuJbjCRBCc4sxslkHEfusO3P5QGW5wW+wdoKjgmFViyrbJlt7zETqn6T9hI5mgdKmemp4aWnbT00TWMaA1rWjINA2AAcAg9EREBERAXJ6VqB9y0eVlPHvEevs/23CT/AKrrF8c1r2lrhmDsIPFBR1F2ulHA1Rg29nvUZNLISYX7Tlx1HH5Q594GfKBxSAiL9wxSTyiGGMuc4gBoGZcTsAA4nNBI2gC3uq9IDakN2QxPfnyZjvY8vuj5irNLgtD+CX4Qw+X17AKmfJ0g36gGeozPlGZJy4uI2gArvUBERARQ1pd0q1NnrnWDDTwJGjKWbeWE/FZw1st525Z5bCNkL1OJr/Vyd8qb3UuPKZnn/sgt9erNbr9b3UF3pGyxu3tdw5wd4dzggqJb1oCpJZjJZL06NvyJWa+XQ4FuzpBPOoV9nLv86z+ld+aezl3+dZ/Su/NBLdH3P1UZB+m4gYG8dSIknzuGX3qT8G4AsGD2a1spy6UjIzSbXkcgOQDRzNAz2Z5qqvs5d/nWf0rvzT2cu/zrP6V35oLpoqWtv15a7WbdpwfrX/muzwTpbv8AYKwMutS+qpyfdNkcXSNHEseTnnzEkHLLZvAWfReNFVQV1Iyro5Q+N7Q5rhucCMwV7IPKqqIaSmdU1UrWMaC5znHINA2kk8AodxNp4pKWrdT4dtvfmj/2yOLQTzMyzLeckHmXzujcQ1FNSQWCmlybKDJKOLg0jvY+jrax6Wt5NsCIJU9vnFX7DR+jk/vJ7fGKv2Kj9HJ/dUVoglT2+MVfsVH6OT+6nt8Yq/YqP0cn91RWiCVPb4xV+xUfo5P7qe3xir9io/Ryf3VFaIJht2n68xu/8lZoJB/tudGfvL/UpfwZjSzYxojPapvdt9/E7Y+PpHEc4zHlzCp+t/gXEVRhfFENzgkyaHBsg4OYSNcHybRzgHgguIiIgIop0v6T5cMzewthLTUFucjzt7xn70Bu4vI27dgGWw57IKrMU4hrZO+Vd8qXHnlfkOgZ5DyILg3O3UV2oXUVypWyRu3teMweTy8Qd4Kia/aBLdUTGWxXV8IPxJG64HMHZggdOsVB/s5d/nWf0rvzT2cu/wA6z+ld+aCWabuf6wyf5rEEYb+7ESfvcFJODNG2HsIvFRSQGSf/AFpci4cuqMsm8RsGeRyJKq77OXf51n9K7809nLv86z+ld+aC6aKlgvt4BzF1n9K7811eEdKuJcPVgdU1r6mL40czy45fuvOZafOOYoLUIsKzXWjvdqjudul1o5G6zT6weQg5gjgQQiCml2rXXK6y18g2yyOkPS5xcfWsREQEREBERAREQWl0G1L6jRvA2Q+8dI0dGuSPXl5F3yjrQJ4uo/rJPxKRUFb+6M8OY+rM7SVRYpT7ovw6j6sztJFFiAiIgIiICIiAiIgu3bznQRk/Ib6gshY9u+D4/oN9QWQgp1jyqkrca1k8p2mokHQA4taPIAB5FoVt8X+FlX1iXtHLUICIiAiIgIiIOos2OrzZray30b26jM8s8+JLjx5SV8XMIgIiICIiAiIgIiILPaBPF1H9ZJ+JSKo60CeLqP6yT8SkVBW/ui/DqPqzO0kUWKU+6L8Oo+rM7SRRYgIiICIiAiIgIiILt274Pj+g31BZCx7d8Hx/Qb6gshBTPF/hZV9Yl7Ry1C2+L/Cyr6xL2jlqEBERAREQEREBERAREQEREBERAREQWe0CeLqP6yT8SkVR1oE8XUf1kn4lIqCt/dF+HUfVmdpIosUp90X4dR9WZ2kiixAREQEREBERAREQXbt3wfH9BvqCyFj274Pj+g31BZCCmeL/AAsq+sS9o5ahbfF/hZV9Yl7Ry1CAiIgIiICIiAiIgIvSeGSnndBM3JzSWkchByK80BERAREQEREFntAni6j+sk/EpFUeaBmObo5iLhvkkI5/dEesFSGgrf3Rfh1H1ZnaSKLFKfdF+HUfVmdpIosQEREBERAREQEREF27d8Hx/Qb6gshY9u+D4/oN9QWQgpni/wALKvrEvaOWoW4xi0sxdWNcNoqJR/8ARy06AiIgIiICIiAi946OqlZrxUzyDxDSR6kQSBplwPWWDEMl1poXOpp3GTXA2Rucc3NceG0+5z3ggbSCo4V354YqiEw1ETXNcMnNcMw4HeCOIUEaf8NWSy0NNU2m2Rwue9wd3tuqCAARsGz7kELoiICIiAtlh+xXHEV0bbrTTl73eZo3FzjwaOJW30YW6ju2O6ahuMAkje52s07jkxxGflAVrLTZ7ZZoTDabfFC07SI2ButznIbT0oPDC1khw3h6Gz0zs2xNyzyy1iSS45cM3EnyraoiCuvdH0sjMXQVRHuX04aOlr3l33Ob51EytTpbwScY4fzo2/5mHN0W3LXzy12E7tuQyJ3EDaBmqvV1FVW6rdSV1O6ORhyc1wyIPOEGOiIgIiICIiAv3FG+aURRNzJIAA4k7l+FKuhjR5V3a7x367Urm00ZD49bZ354ObMhxYDtJ3HIDbtyCxNLGYaZsRPvWgeYZL1REFddOmCKygvj8R0MLnwTbZCBn3p+463I07CDykjkziZXie1r2lr2gg7CDxUJ6e8MWK0YYirrVaYYZDUNYTG0NzaWSEjIZDeBw4IIJREQEREBZdqtldeK5tDbKV0sjjkGtGZ6TyDlJ2Dis7BtJBX4tpKOrjDo3zxtc0/GBeAR5lbiz2Cz2NpFotkMOeQcY2AF2W7M5ZnyoNHhHAlvseHIbdVMEj2N927lcSXOy5gSQOYBF1yIChrulfgek+sf+EKZVDXdK/A9J9Y/8IQQCiIgIiIOz0O+Mqj+k7s3q2Cqfod8ZVH9J3ZvVsEBERAWrvGHbLeyDd7VDMQMg57AXAcgdlmB0FbREFNMYUkFBi2ro6SPVjjqJWNaPigPIA8y0632PvDmu61N2jloUBERAREQWO0M4Sw9WYGgudZZoZJnGTN8jA8nKRzW78wNgG7kUqAADIBcLoP8WVL0y9s9d2gIiICinuj/AAJh603s5VKyinuj/AmHrTezlQVyREQEREG/wB4c0PWYu0ariKneAPDmh6zF2jVcRAREQFDXdK/A9J9Y/wDCFMqhrulfgek+sf8AhCCAUREBERB2eh3xlUf0ndm9WwVT9DvjKo/pO7N6tggIiICIiCnWPvDmu61N2jloVvsfeHNd1qbtHLQoCIiAiIgtRoP8WVL0y9s9d2uE0H+LKl6Ze2eu7QEREBRT3R/gTD1pvZyqVlFPdH+BMPWm9nKgrkiIgIiIN/gDw5oesxdo1XEVO8AeHND1mLtGq4iAiIgKJe6OoXz4UgrGNJEc2TsuAc07TzZho/iClpYl1t1Ld7bJbq+LWjkaWuHKDych4g8CAUFJ0UqYn0IYgoKtzrAW1MW9ubmskA5HAkAkcoO3kG5c57V2NvmCT7TP60HHIux9q7G3zBJ9pn9ay7dogxrWzaj7Y2IfKkkaAPICXeYIP3oMoH1ukaGRu6Jr5HdGqWD+ZzVaRclo6wLRYItjoIJTJLIQZJCMs8hsDRwYNp2knMnbuA61AREQEREFOsfeHNd1qbtHLQrfY+8Oa7rU3aOWhQEREBERBajQf4sqXpl7Z67tcJoP8WVL0y9s9d2gIiICjfT9b312j8zRg/4MrJDlybYz5Pd5+RSQvKqp4aumdTVUQcx7S1zTtDgRkQebJBSFFLmL9B93pKwy4XcJ4jtDHODZGc2Zya4c+YPNy8p7V2NvmCT7TP60HHIux9q7G3zBJ9pn9ayKHRHjarl1DaO9ji6SRgA/mJ8wKDD0UW99y0hUkTQfcyCQkcBH7vbzZgDyq2y4bRlo7pMEUzppJRLUyAB8mWQaN+qzjq55Zk78gchkAO5QEREBERAREQEREBERAREQEREFUdMdsda9IlS3vWq2QiVp+VrgFxH8euOkFcUrZaScB0mOLa2N03e548zHJlnv3tcOLTs5wQDyg1uxPgu+4XeRd6QNaDkHNe1wdyEZHPI79oB5QEHPIiICLJt9DU3KrFLRR6z3bhmBn5SQFM2jTQ5UxVrLxisNaGEOZACHaxBzaXuBI1eOqM8+OW0EJN0ZWx1nwFSUckZa7vYe4EZEF5MjgRwILssuGS6dEQEREBERAREQEREBERAREQf/2Q==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29702" name="AutoShape 6" descr="data:image/jpeg;base64,/9j/4AAQSkZJRgABAQAAAQABAAD/2wCEAAkGBwgHBhUIBwgUFRQXGR8ZGRgXGCAfHBYiIR4gHhkkHh8wHCgsIxsxICQdIjIoJiotLi4uGh80ODMtNyotMCwBCgoKBQUFDgUFDisZExkrKysrKysrKysrKysrKysrKysrKysrKysrKysrKysrKysrKysrKysrKysrKysrKysrK//AABEIAM8A8wMBIgACEQEDEQH/xAAcAAEAAgMBAQEAAAAAAAAAAAAABwgEBQYDAQL/xABMEAABAwICBQUIDggGAwAAAAABAAIDBAUGEQcSITFBUWFxdLMIEzY3gZGTsRUXIjI1QlJVcnOSobLRFDNUYoKi0tMjJFNjwcIlQ6P/xAAUAQEAAAAAAAAAAAAAAAAAAAAA/8QAFBEBAAAAAAAAAAAAAAAAAAAAAP/aAAwDAQACEQMRAD8AnFERARfl72xsL5HAADMk7gOOfMuCvmmHB9pkMTKx87gciIG6w8jiWtPkcUHfooxodOWEqmbvc8dTEPlPjBH8r3H7lIFnvFtvlH+l2itZKzlYc8jyEbweY7UGciIgIiICIiAoj0kaY4bJUutWGmNlmbsfK7bHGeIA+M7l25A8u0Dbab8Xy4aw0KOgkLZ6nNjXDYWMA/xHA8HbQ0bvfEjcqxIN5d8YYjvMhfcr1O/P4uuWt8jBk0eQLX0d0uNC/Xoq+WM782Pc0/cVhogk7B2me/WaVsF7caqHYDrfrWjlD/jHjk7PPlCsLYb1b8QWtlytVQHxu48QeIcODhyKlikLQvi+XDmKW0U8p/R6giN44Ncdkb+Y57DzE57ggtCiIgIiICIiAiEgDMrhr/pYwhZJTC6vMzxvbA3X/mzDc/4kHcoovpNOuE55u9zU9VGPlOjaQPsyOP3LvbDiC0Yhpf0qy17JW8dU7W8ms05Fp5iAg2aIiAiIgL45wa3WccgF9XF6YrpLadHlTLTuyc8CIHme4Nd5dXWQQrpX0j1OKrg63W2Yto2HIAbO/EH3zv3c9rR0E7d0dIiAtthnEd0wvc23Cz1JY4bx8WQfJe3i37xvBByK1KILj4LxNSYtw+y7UWzPY9meZjePfNP3EcoIPFbxQD3Nt1kZeKmzuJ1XxiUDgCxwafKQ4fZCn5AREQEREFbO6Gq3z46bAXbI4GADnJc4np2jzBRepX7ou3SU+Loq/V9xLCAD+8xxDh5izzqKEBERAX0Eg5gr4vSnglqahtPAwuc4hrQN5JOQHnQXRsVYbjZIK4n9ZEx/2mg/8rOWNbKQUFtio2nZGxrB/CAP+FkoCIiAiLnNIl2fZMEVVwheWubGQ0je1z8mMI5w5wKCFtMekmpvFwfYbLUFtMwlsjmn9e4bHbf9MbgBsO0nPZlFCIgLYWO83CwXJtxtNS6ORvEcRxBHFp5CteiC3mjzF9PjPDzbhG0NkadSVnyHAZ7P3SNo828FdOq39zxdX0mMn2/X9xPEdnK5numnyN1/OrIICIiAuC04UMlbo5nMTczGWSZDkDgHeYEnyLvV41dNDW0j6WqjDmPaWuadzgRkQfIgpEi6bSBg+swbfnUVQ0mJ2Zhk4SN6fljYHDgdu4gnmUBEXvRUlRX1baSihc+R51WtaMy4nkQSr3N9DJLimorgPcxwah6XvaW/cxysOuR0YYQGDcMto5SDM868xG7WO5o5mjIc5zPFdcgIiICIiDj9KODxjHDDqWDITxnXhJ+UBtaTyOGzp1TwVUKmCalqHU9TEWvaS1zXDItIORBHA5q764jH2jSzYy/zLyYagDITMAOtwAe34w8oOwbctiCqaKRbxoXxhb5cqSmjqG8HRvA2cM2u1Tn0ZrX0+ijG88moLG5vO6SMAfz+pBxSlrQRgeW53ZuJbjCRBCc4sxslkHEfusO3P5QGW5wW+wdoKjgmFViyrbJlt7zETqn6T9hI5mgdKmemp4aWnbT00TWMaA1rWjINA2AAcAg9EREBERAXJ6VqB9y0eVlPHvEevs/23CT/AKrrF8c1r2lrhmDsIPFBR1F2ulHA1Rg29nvUZNLISYX7Tlx1HH5Q594GfKBxSAiL9wxSTyiGGMuc4gBoGZcTsAA4nNBI2gC3uq9IDakN2QxPfnyZjvY8vuj5irNLgtD+CX4Qw+X17AKmfJ0g36gGeozPlGZJy4uI2gArvUBERARQ1pd0q1NnrnWDDTwJGjKWbeWE/FZw1st525Z5bCNkL1OJr/Vyd8qb3UuPKZnn/sgt9erNbr9b3UF3pGyxu3tdw5wd4dzggqJb1oCpJZjJZL06NvyJWa+XQ4FuzpBPOoV9nLv86z+ld+aezl3+dZ/Su/NBLdH3P1UZB+m4gYG8dSIknzuGX3qT8G4AsGD2a1spy6UjIzSbXkcgOQDRzNAz2Z5qqvs5d/nWf0rvzT2cu/zrP6V35oLpoqWtv15a7WbdpwfrX/muzwTpbv8AYKwMutS+qpyfdNkcXSNHEseTnnzEkHLLZvAWfReNFVQV1Iyro5Q+N7Q5rhucCMwV7IPKqqIaSmdU1UrWMaC5znHINA2kk8AodxNp4pKWrdT4dtvfmj/2yOLQTzMyzLeckHmXzujcQ1FNSQWCmlybKDJKOLg0jvY+jrax6Wt5NsCIJU9vnFX7DR+jk/vJ7fGKv2Kj9HJ/dUVoglT2+MVfsVH6OT+6nt8Yq/YqP0cn91RWiCVPb4xV+xUfo5P7qe3xir9io/Ryf3VFaIJht2n68xu/8lZoJB/tudGfvL/UpfwZjSzYxojPapvdt9/E7Y+PpHEc4zHlzCp+t/gXEVRhfFENzgkyaHBsg4OYSNcHybRzgHgguIiIgIop0v6T5cMzewthLTUFucjzt7xn70Bu4vI27dgGWw57IKrMU4hrZO+Vd8qXHnlfkOgZ5DyILg3O3UV2oXUVypWyRu3teMweTy8Qd4Kia/aBLdUTGWxXV8IPxJG64HMHZggdOsVB/s5d/nWf0rvzT2cu/wA6z+ld+aCWabuf6wyf5rEEYb+7ESfvcFJODNG2HsIvFRSQGSf/AFpci4cuqMsm8RsGeRyJKq77OXf51n9K7809nLv86z+ld+aC6aKlgvt4BzF1n9K7811eEdKuJcPVgdU1r6mL40czy45fuvOZafOOYoLUIsKzXWjvdqjudul1o5G6zT6weQg5gjgQQiCml2rXXK6y18g2yyOkPS5xcfWsREQEREBERAREQWl0G1L6jRvA2Q+8dI0dGuSPXl5F3yjrQJ4uo/rJPxKRUFb+6M8OY+rM7SVRYpT7ovw6j6sztJFFiAiIgIiICIiAiIgu3bznQRk/Ib6gshY9u+D4/oN9QWQgp1jyqkrca1k8p2mokHQA4taPIAB5FoVt8X+FlX1iXtHLUICIiAiIgIiIOos2OrzZray30b26jM8s8+JLjx5SV8XMIgIiICIiAiIgIiILPaBPF1H9ZJ+JSKo60CeLqP6yT8SkVBW/ui/DqPqzO0kUWKU+6L8Oo+rM7SRRYgIiICIiAiIgIiILt274Pj+g31BZCx7d8Hx/Qb6gshBTPF/hZV9Yl7Ry1C2+L/Cyr6xL2jlqEBERAREQEREBERAREQEREBERAREQWe0CeLqP6yT8SkVR1oE8XUf1kn4lIqCt/dF+HUfVmdpIosUp90X4dR9WZ2kiixAREQEREBERAREQXbt3wfH9BvqCyFj274Pj+g31BZCCmeL/AAsq+sS9o5ahbfF/hZV9Yl7Ry1CAiIgIiICIiAiIgIvSeGSnndBM3JzSWkchByK80BERAREQEREFntAni6j+sk/EpFUeaBmObo5iLhvkkI5/dEesFSGgrf3Rfh1H1ZnaSKLFKfdF+HUfVmdpIosQEREBERAREQEREF27d8Hx/Qb6gshY9u+D4/oN9QWQgpni/wALKvrEvaOWoW4xi0sxdWNcNoqJR/8ARy06AiIgIiICIiAi946OqlZrxUzyDxDSR6kQSBplwPWWDEMl1poXOpp3GTXA2Rucc3NceG0+5z3ggbSCo4V354YqiEw1ETXNcMnNcMw4HeCOIUEaf8NWSy0NNU2m2Rwue9wd3tuqCAARsGz7kELoiICIiAtlh+xXHEV0bbrTTl73eZo3FzjwaOJW30YW6ju2O6ahuMAkje52s07jkxxGflAVrLTZ7ZZoTDabfFC07SI2ButznIbT0oPDC1khw3h6Gz0zs2xNyzyy1iSS45cM3EnyraoiCuvdH0sjMXQVRHuX04aOlr3l33Ob51EytTpbwScY4fzo2/5mHN0W3LXzy12E7tuQyJ3EDaBmqvV1FVW6rdSV1O6ORhyc1wyIPOEGOiIgIiICIiAv3FG+aURRNzJIAA4k7l+FKuhjR5V3a7x367Urm00ZD49bZ354ObMhxYDtJ3HIDbtyCxNLGYaZsRPvWgeYZL1REFddOmCKygvj8R0MLnwTbZCBn3p+463I07CDykjkziZXie1r2lr2gg7CDxUJ6e8MWK0YYirrVaYYZDUNYTG0NzaWSEjIZDeBw4IIJREQEREBZdqtldeK5tDbKV0sjjkGtGZ6TyDlJ2Dis7BtJBX4tpKOrjDo3zxtc0/GBeAR5lbiz2Cz2NpFotkMOeQcY2AF2W7M5ZnyoNHhHAlvseHIbdVMEj2N927lcSXOy5gSQOYBF1yIChrulfgek+sf+EKZVDXdK/A9J9Y/8IQQCiIgIiIOz0O+Mqj+k7s3q2Cqfod8ZVH9J3ZvVsEBERAWrvGHbLeyDd7VDMQMg57AXAcgdlmB0FbREFNMYUkFBi2ro6SPVjjqJWNaPigPIA8y0632PvDmu61N2jloUBERAREQWO0M4Sw9WYGgudZZoZJnGTN8jA8nKRzW78wNgG7kUqAADIBcLoP8WVL0y9s9d2gIiICinuj/AAJh603s5VKyinuj/AmHrTezlQVyREQEREG/wB4c0PWYu0ariKneAPDmh6zF2jVcRAREQFDXdK/A9J9Y/wDCFMqhrulfgek+sf8AhCCAUREBERB2eh3xlUf0ndm9WwVT9DvjKo/pO7N6tggIiICIiCnWPvDmu61N2jloVvsfeHNd1qbtHLQoCIiAiIgtRoP8WVL0y9s9d2uE0H+LKl6Ze2eu7QEREBRT3R/gTD1pvZyqVlFPdH+BMPWm9nKgrkiIgIiIN/gDw5oesxdo1XEVO8AeHND1mLtGq4iAiIgKJe6OoXz4UgrGNJEc2TsuAc07TzZho/iClpYl1t1Ld7bJbq+LWjkaWuHKDych4g8CAUFJ0UqYn0IYgoKtzrAW1MW9ubmskA5HAkAkcoO3kG5c57V2NvmCT7TP60HHIux9q7G3zBJ9pn9ay7dogxrWzaj7Y2IfKkkaAPICXeYIP3oMoH1ukaGRu6Jr5HdGqWD+ZzVaRclo6wLRYItjoIJTJLIQZJCMs8hsDRwYNp2knMnbuA61AREQEREFOsfeHNd1qbtHLQrfY+8Oa7rU3aOWhQEREBERBajQf4sqXpl7Z67tcJoP8WVL0y9s9d2gIiICjfT9b312j8zRg/4MrJDlybYz5Pd5+RSQvKqp4aumdTVUQcx7S1zTtDgRkQebJBSFFLmL9B93pKwy4XcJ4jtDHODZGc2Zya4c+YPNy8p7V2NvmCT7TP60HHIux9q7G3zBJ9pn9ayKHRHjarl1DaO9ji6SRgA/mJ8wKDD0UW99y0hUkTQfcyCQkcBH7vbzZgDyq2y4bRlo7pMEUzppJRLUyAB8mWQaN+qzjq55Zk78gchkAO5QEREBERAREQEREBERAREQEREFUdMdsda9IlS3vWq2QiVp+VrgFxH8euOkFcUrZaScB0mOLa2N03e548zHJlnv3tcOLTs5wQDyg1uxPgu+4XeRd6QNaDkHNe1wdyEZHPI79oB5QEHPIiICLJt9DU3KrFLRR6z3bhmBn5SQFM2jTQ5UxVrLxisNaGEOZACHaxBzaXuBI1eOqM8+OW0EJN0ZWx1nwFSUckZa7vYe4EZEF5MjgRwILssuGS6dEQEREBERAREQEREBERAREQf/2Q==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9" name="Imagen 3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485345"/>
            <a:ext cx="2664296" cy="266429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6 CuadroTexto"/>
          <p:cNvSpPr txBox="1"/>
          <p:nvPr/>
        </p:nvSpPr>
        <p:spPr>
          <a:xfrm>
            <a:off x="4392488" y="2773377"/>
            <a:ext cx="4572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O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OBJETO </a:t>
            </a:r>
          </a:p>
          <a:p>
            <a:pPr lvl="0"/>
            <a:r>
              <a:rPr lang="es-CO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Garantizar el </a:t>
            </a:r>
            <a:r>
              <a:rPr lang="es-CO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derecho fundamental a la salud</a:t>
            </a:r>
            <a:r>
              <a:rPr lang="es-CO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s-CO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CO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regularlo y establecer sus mecanismos de protección</a:t>
            </a:r>
            <a:endParaRPr lang="es-CO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907704" y="5509681"/>
            <a:ext cx="5328592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O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NATURALEZA Y CONTENIDO</a:t>
            </a:r>
          </a:p>
          <a:p>
            <a:pPr lvl="0"/>
            <a:endParaRPr lang="es-CO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</a:pPr>
            <a:endParaRPr lang="es-CO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11560" y="1628800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Avalada por la Honorable Corte Constitucional en mayo de 2014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402962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251520" y="317702"/>
            <a:ext cx="8669622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CO" sz="2800" b="1" dirty="0" smtClean="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Arial" pitchFamily="34" charset="0"/>
              </a:rPr>
              <a:t>Mito: tutelas </a:t>
            </a:r>
            <a:r>
              <a:rPr lang="es-CO" sz="2800" b="1" dirty="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Arial" pitchFamily="34" charset="0"/>
              </a:rPr>
              <a:t>en salud están </a:t>
            </a:r>
            <a:r>
              <a:rPr lang="es-CO" sz="2800" b="1" dirty="0" smtClean="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Arial" pitchFamily="34" charset="0"/>
              </a:rPr>
              <a:t>disparadas</a:t>
            </a:r>
            <a:endParaRPr lang="es-CO" sz="2800" b="1" dirty="0">
              <a:solidFill>
                <a:schemeClr val="bg1"/>
              </a:solidFill>
              <a:latin typeface="Arial Black" panose="020B0A04020102020204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77180" y="1556792"/>
            <a:ext cx="84712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Las </a:t>
            </a:r>
            <a:r>
              <a:rPr lang="es-CO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tutelas han disminuido sustancialmente como proporción del número de afiliados. En 2008, había 40 tutelas en salud por cada 10 mil </a:t>
            </a:r>
            <a:r>
              <a:rPr lang="es-CO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afiliados. En </a:t>
            </a:r>
            <a:r>
              <a:rPr lang="es-CO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2013, hubo 25 tutelas por cada 10 mil </a:t>
            </a:r>
            <a:r>
              <a:rPr lang="es-CO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afiliados. </a:t>
            </a:r>
            <a:endParaRPr lang="es-CO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n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3068960"/>
            <a:ext cx="9396536" cy="31884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501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107504" y="317702"/>
            <a:ext cx="881363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kumimoji="0" lang="es-CO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Arial" pitchFamily="34" charset="0"/>
              </a:rPr>
              <a:t>Mito: </a:t>
            </a:r>
            <a:r>
              <a:rPr lang="es-CO" sz="2800" b="1" dirty="0" smtClean="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Arial" pitchFamily="34" charset="0"/>
              </a:rPr>
              <a:t>Las </a:t>
            </a:r>
            <a:r>
              <a:rPr lang="es-CO" sz="2800" b="1" dirty="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Arial" pitchFamily="34" charset="0"/>
              </a:rPr>
              <a:t>tutelas en salud están </a:t>
            </a:r>
            <a:r>
              <a:rPr lang="es-CO" sz="2800" b="1" dirty="0" smtClean="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Arial" pitchFamily="34" charset="0"/>
              </a:rPr>
              <a:t>disparadas</a:t>
            </a:r>
            <a:endParaRPr lang="es-CO" sz="2800" b="1" dirty="0">
              <a:solidFill>
                <a:schemeClr val="bg1"/>
              </a:solidFill>
              <a:latin typeface="Arial Black" panose="020B0A04020102020204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4 CuadroTexto"/>
          <p:cNvSpPr txBox="1"/>
          <p:nvPr/>
        </p:nvSpPr>
        <p:spPr>
          <a:xfrm>
            <a:off x="611560" y="1196752"/>
            <a:ext cx="8108446" cy="500202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  <a:prstDash val="sysDot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68644" tIns="34322" rIns="68644" bIns="34322" rtlCol="0">
            <a:spAutoFit/>
          </a:bodyPr>
          <a:lstStyle/>
          <a:p>
            <a:pPr marL="177800" indent="-177800" algn="ctr"/>
            <a:r>
              <a:rPr lang="es-CO" sz="1400" b="1" dirty="0" smtClean="0">
                <a:solidFill>
                  <a:schemeClr val="bg1"/>
                </a:solidFill>
                <a:latin typeface="Century Gothic" pitchFamily="34" charset="0"/>
              </a:rPr>
              <a:t>En los últimos 6 meses, ¿A cuáles de las siguientes acciones ha recurrido para lograr el acceso a los servicios de su EPS?</a:t>
            </a:r>
            <a:endParaRPr lang="es-CO" sz="1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graphicFrame>
        <p:nvGraphicFramePr>
          <p:cNvPr id="8" name="1 Gráfico"/>
          <p:cNvGraphicFramePr/>
          <p:nvPr>
            <p:extLst>
              <p:ext uri="{D42A27DB-BD31-4B8C-83A1-F6EECF244321}">
                <p14:modId xmlns:p14="http://schemas.microsoft.com/office/powerpoint/2010/main" val="1554681232"/>
              </p:ext>
            </p:extLst>
          </p:nvPr>
        </p:nvGraphicFramePr>
        <p:xfrm>
          <a:off x="611560" y="1754354"/>
          <a:ext cx="7906651" cy="4237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5 CuadroTexto"/>
          <p:cNvSpPr txBox="1"/>
          <p:nvPr/>
        </p:nvSpPr>
        <p:spPr>
          <a:xfrm>
            <a:off x="467544" y="6165304"/>
            <a:ext cx="8358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 smtClean="0">
                <a:solidFill>
                  <a:schemeClr val="bg1"/>
                </a:solidFill>
              </a:rPr>
              <a:t>El 97% de los usuarios del régimen contributivo  no ha tenido que recurrir a acciones legales para acceder a los servicios de salud</a:t>
            </a:r>
            <a:endParaRPr lang="es-CO" sz="2000" b="1" dirty="0">
              <a:solidFill>
                <a:schemeClr val="bg1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251520" y="5975702"/>
            <a:ext cx="55446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b="1" dirty="0" smtClean="0">
                <a:solidFill>
                  <a:schemeClr val="bg1"/>
                </a:solidFill>
              </a:rPr>
              <a:t>Fuente: Encuesta evaluación de servicios de las EPS. </a:t>
            </a:r>
            <a:r>
              <a:rPr lang="es-CO" sz="1100" b="1" dirty="0" err="1" smtClean="0">
                <a:solidFill>
                  <a:schemeClr val="bg1"/>
                </a:solidFill>
              </a:rPr>
              <a:t>Minsalud</a:t>
            </a:r>
            <a:r>
              <a:rPr lang="es-CO" sz="1100" b="1" dirty="0" smtClean="0">
                <a:solidFill>
                  <a:schemeClr val="bg1"/>
                </a:solidFill>
              </a:rPr>
              <a:t>. 2014</a:t>
            </a:r>
            <a:endParaRPr lang="es-CO" sz="1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09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Lo que viene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 smtClean="0"/>
          </a:p>
          <a:p>
            <a:r>
              <a:rPr lang="es-CO" dirty="0" smtClean="0"/>
              <a:t>Decreto de habilitación financiera EPS.</a:t>
            </a:r>
          </a:p>
          <a:p>
            <a:endParaRPr lang="es-CO" dirty="0"/>
          </a:p>
          <a:p>
            <a:r>
              <a:rPr lang="es-CO" dirty="0" smtClean="0"/>
              <a:t>Decreto de nuevo modelo para zonas dispersas.</a:t>
            </a:r>
          </a:p>
          <a:p>
            <a:endParaRPr lang="es-CO" dirty="0"/>
          </a:p>
          <a:p>
            <a:r>
              <a:rPr lang="es-CO" dirty="0" smtClean="0"/>
              <a:t>Decreto de afiliación </a:t>
            </a:r>
          </a:p>
          <a:p>
            <a:pPr marL="457200" lvl="1" indent="0"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37807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529208" y="2564904"/>
            <a:ext cx="83632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afiliación se hará a través del sistema </a:t>
            </a:r>
            <a:r>
              <a:rPr lang="es-CO" sz="36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transaccional en línea</a:t>
            </a:r>
            <a:r>
              <a:rPr lang="es-CO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se validará automáticamente. Base de datos será propiedad del Ministerio.</a:t>
            </a:r>
            <a:endParaRPr lang="es-CO" sz="3600" dirty="0">
              <a:solidFill>
                <a:schemeClr val="bg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57200" y="54868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 Black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s-CO" dirty="0" smtClean="0"/>
              <a:t>Procedimiento de afiliación: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8152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467544" y="4766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 Black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s-CO" sz="4000" dirty="0" smtClean="0"/>
              <a:t>Traslados:</a:t>
            </a:r>
            <a:endParaRPr lang="es-CO" sz="4000" dirty="0"/>
          </a:p>
        </p:txBody>
      </p:sp>
      <p:sp>
        <p:nvSpPr>
          <p:cNvPr id="7" name="CuadroTexto 6"/>
          <p:cNvSpPr txBox="1"/>
          <p:nvPr/>
        </p:nvSpPr>
        <p:spPr>
          <a:xfrm>
            <a:off x="395536" y="2348880"/>
            <a:ext cx="8405965" cy="3970318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Actualmente deben tramitarse en la EPS de destino previa autorización de la EPS de origen</a:t>
            </a:r>
            <a:r>
              <a:rPr lang="es-CO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CO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harán directamente en el sistema. </a:t>
            </a:r>
            <a:r>
              <a:rPr lang="es-CO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hay requisito de autorización previa</a:t>
            </a:r>
            <a:r>
              <a:rPr lang="es-CO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CO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91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270000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es-CO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2,5 millones </a:t>
            </a:r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nuevos </a:t>
            </a:r>
            <a:r>
              <a:rPr lang="es-CO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afiliados al sistema de salud</a:t>
            </a:r>
            <a:endParaRPr lang="es-C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860032" y="2060848"/>
            <a:ext cx="4283968" cy="47971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CO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</a:t>
            </a:r>
          </a:p>
          <a:p>
            <a:pPr algn="ctr">
              <a:buNone/>
            </a:pPr>
            <a:r>
              <a:rPr lang="es-CO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45,2 millones de afiliados</a:t>
            </a:r>
            <a:endParaRPr lang="es-CO" sz="3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>
              <a:buNone/>
            </a:pPr>
            <a:endParaRPr lang="es-CO" sz="3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>
              <a:buNone/>
            </a:pPr>
            <a:endParaRPr lang="es-CO" sz="3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>
              <a:buNone/>
            </a:pPr>
            <a:endParaRPr lang="es-CO" sz="3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>
              <a:buNone/>
            </a:pPr>
            <a:endParaRPr lang="es-CO" sz="3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es-CO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111552" y="3553852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96% de cobertura</a:t>
            </a:r>
          </a:p>
        </p:txBody>
      </p:sp>
      <p:pic>
        <p:nvPicPr>
          <p:cNvPr id="10" name="Imagen 8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725144"/>
            <a:ext cx="1152128" cy="154236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9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781094"/>
            <a:ext cx="1368152" cy="15072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7 CuadroTexto"/>
          <p:cNvSpPr txBox="1"/>
          <p:nvPr/>
        </p:nvSpPr>
        <p:spPr>
          <a:xfrm>
            <a:off x="0" y="5949280"/>
            <a:ext cx="5004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s-CO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1,5 </a:t>
            </a:r>
            <a:r>
              <a:rPr lang="es-CO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mill</a:t>
            </a:r>
            <a:r>
              <a:rPr lang="es-CO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nuevos afiliados en el contributivo y  1 </a:t>
            </a:r>
            <a:r>
              <a:rPr lang="es-CO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mill</a:t>
            </a:r>
            <a:r>
              <a:rPr lang="es-CO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en el subsidiado</a:t>
            </a:r>
          </a:p>
        </p:txBody>
      </p:sp>
      <p:graphicFrame>
        <p:nvGraphicFramePr>
          <p:cNvPr id="11" name="22 Gráfico"/>
          <p:cNvGraphicFramePr/>
          <p:nvPr/>
        </p:nvGraphicFramePr>
        <p:xfrm>
          <a:off x="0" y="1916832"/>
          <a:ext cx="5076056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467544" y="4766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 Black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s-CO" sz="4000" dirty="0" smtClean="0"/>
              <a:t>Núcleo familiar:</a:t>
            </a:r>
            <a:endParaRPr lang="es-CO" sz="4000" dirty="0"/>
          </a:p>
        </p:txBody>
      </p:sp>
      <p:sp>
        <p:nvSpPr>
          <p:cNvPr id="7" name="CuadroTexto 6"/>
          <p:cNvSpPr txBox="1"/>
          <p:nvPr/>
        </p:nvSpPr>
        <p:spPr>
          <a:xfrm>
            <a:off x="342499" y="1556792"/>
            <a:ext cx="8405965" cy="5078313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núcleo familiar tiene restricciones no acordes con las dinámicas demográficas.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CO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s-CO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incluyen los nietos dependientes del cotizante y los menores o discapacitados a cargo de otros familiares. Se facilita la inclusión de jóvenes entre 18 y 25. </a:t>
            </a:r>
            <a:endParaRPr lang="es-CO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55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467544" y="4766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 Black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s-CO" sz="4000" dirty="0" smtClean="0"/>
              <a:t>Suspensión por mora:</a:t>
            </a:r>
            <a:endParaRPr lang="es-CO" sz="4000" dirty="0"/>
          </a:p>
        </p:txBody>
      </p:sp>
      <p:sp>
        <p:nvSpPr>
          <p:cNvPr id="7" name="CuadroTexto 6"/>
          <p:cNvSpPr txBox="1"/>
          <p:nvPr/>
        </p:nvSpPr>
        <p:spPr>
          <a:xfrm>
            <a:off x="342499" y="2348880"/>
            <a:ext cx="8405965" cy="2308324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s-CO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mantienen los servicios y el reconocimiento de la UPC. La obligación de pagar cotizaciones atrasadas persiste.     </a:t>
            </a:r>
            <a:endParaRPr lang="es-CO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87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s-CO" dirty="0" smtClean="0"/>
              <a:t>Problemas pendientes: 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1520" y="1556792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endParaRPr lang="es-CO" dirty="0" smtClean="0"/>
          </a:p>
          <a:p>
            <a:pPr marL="514350" indent="-514350">
              <a:buFont typeface="+mj-lt"/>
              <a:buAutoNum type="arabicPeriod"/>
            </a:pPr>
            <a:r>
              <a:rPr lang="es-CO" dirty="0"/>
              <a:t>C</a:t>
            </a:r>
            <a:r>
              <a:rPr lang="es-CO" dirty="0" smtClean="0"/>
              <a:t>alidad y oportunidad no son las adecuadas.</a:t>
            </a:r>
          </a:p>
          <a:p>
            <a:pPr marL="514350" indent="-514350">
              <a:buFont typeface="+mj-lt"/>
              <a:buAutoNum type="arabicPeriod"/>
            </a:pPr>
            <a:endParaRPr lang="es-CO" dirty="0" smtClean="0"/>
          </a:p>
          <a:p>
            <a:pPr marL="514350" indent="-514350">
              <a:buFont typeface="+mj-lt"/>
              <a:buAutoNum type="arabicPeriod"/>
            </a:pPr>
            <a:r>
              <a:rPr lang="es-CO" dirty="0" smtClean="0"/>
              <a:t>Persistencia de problemas financieros.</a:t>
            </a:r>
          </a:p>
          <a:p>
            <a:pPr marL="514350" indent="-514350">
              <a:buFont typeface="+mj-lt"/>
              <a:buAutoNum type="arabicPeriod"/>
            </a:pPr>
            <a:endParaRPr lang="es-CO" dirty="0"/>
          </a:p>
          <a:p>
            <a:pPr marL="514350" indent="-514350">
              <a:buFont typeface="+mj-lt"/>
              <a:buAutoNum type="arabicPeriod"/>
            </a:pPr>
            <a:r>
              <a:rPr lang="es-CO" dirty="0" smtClean="0"/>
              <a:t>Problemas de gestión, talento humano y obsolescencia tecnológica en los hospitales públicos. </a:t>
            </a:r>
          </a:p>
          <a:p>
            <a:pPr marL="514350" indent="-514350">
              <a:buFont typeface="+mj-lt"/>
              <a:buAutoNum type="arabicPeriod"/>
            </a:pPr>
            <a:endParaRPr lang="es-CO" dirty="0"/>
          </a:p>
          <a:p>
            <a:pPr marL="514350" indent="-514350">
              <a:buFont typeface="+mj-lt"/>
              <a:buAutoNum type="arabicPeriod"/>
            </a:pPr>
            <a:r>
              <a:rPr lang="es-CO" dirty="0" smtClean="0"/>
              <a:t>Grandes disparidades regionales en resultados en salud y en condiciones de acceso.  </a:t>
            </a:r>
          </a:p>
        </p:txBody>
      </p:sp>
    </p:spTree>
    <p:extLst>
      <p:ext uri="{BB962C8B-B14F-4D97-AF65-F5344CB8AC3E}">
        <p14:creationId xmlns:p14="http://schemas.microsoft.com/office/powerpoint/2010/main" val="401224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 smtClean="0"/>
              <a:t>Pérdida de confianza en el sistema </a:t>
            </a:r>
            <a:endParaRPr lang="es-C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997" y="1603970"/>
            <a:ext cx="8069459" cy="4921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2359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Claves para el futuro: 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 smtClean="0"/>
          </a:p>
          <a:p>
            <a:r>
              <a:rPr lang="es-CO" dirty="0" smtClean="0"/>
              <a:t>Salud como derecho y sostenibilidad. </a:t>
            </a:r>
          </a:p>
          <a:p>
            <a:endParaRPr lang="es-CO" dirty="0"/>
          </a:p>
          <a:p>
            <a:r>
              <a:rPr lang="es-CO" dirty="0" smtClean="0"/>
              <a:t>Recuperación la </a:t>
            </a:r>
            <a:r>
              <a:rPr lang="es-CO" dirty="0" smtClean="0"/>
              <a:t>confianza.</a:t>
            </a:r>
            <a:endParaRPr lang="es-CO" dirty="0" smtClean="0"/>
          </a:p>
          <a:p>
            <a:endParaRPr lang="es-CO" dirty="0"/>
          </a:p>
          <a:p>
            <a:r>
              <a:rPr lang="es-CO" dirty="0" smtClean="0"/>
              <a:t>Reformismo </a:t>
            </a:r>
            <a:r>
              <a:rPr lang="es-CO" dirty="0" smtClean="0"/>
              <a:t>democrático.  </a:t>
            </a:r>
            <a:endParaRPr lang="es-CO" dirty="0" smtClean="0"/>
          </a:p>
          <a:p>
            <a:endParaRPr lang="es-CO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9167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0000" y="44624"/>
            <a:ext cx="8712480" cy="1728192"/>
          </a:xfrm>
        </p:spPr>
        <p:txBody>
          <a:bodyPr>
            <a:normAutofit/>
          </a:bodyPr>
          <a:lstStyle/>
          <a:p>
            <a:r>
              <a:rPr lang="es-C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Menos barreras de acceso</a:t>
            </a:r>
            <a:endParaRPr lang="es-C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79512" y="4869160"/>
            <a:ext cx="39959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 algn="ctr">
              <a:defRPr/>
            </a:pPr>
            <a:r>
              <a:rPr lang="es-CO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Portabilidad</a:t>
            </a:r>
          </a:p>
          <a:p>
            <a:pPr marL="173038" indent="-173038" algn="ctr">
              <a:defRPr/>
            </a:pPr>
            <a:r>
              <a:rPr lang="es-CO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Los colombianos pueden acceder a los servicios de salud a través de su misma EPS en cualquier municipio del país</a:t>
            </a:r>
          </a:p>
        </p:txBody>
      </p:sp>
      <p:sp>
        <p:nvSpPr>
          <p:cNvPr id="29700" name="AutoShape 4" descr="data:image/jpeg;base64,/9j/4AAQSkZJRgABAQAAAQABAAD/2wCEAAkGBwgHBhUIBwgUFRQXGR8ZGRgXGCAfHBYiIR4gHhkkHh8wHCgsIxsxICQdIjIoJiotLi4uGh80ODMtNyotMCwBCgoKBQUFDgUFDisZExkrKysrKysrKysrKysrKysrKysrKysrKysrKysrKysrKysrKysrKysrKysrKysrKysrK//AABEIAM8A8wMBIgACEQEDEQH/xAAcAAEAAgMBAQEAAAAAAAAAAAAABwgEBQYDAQL/xABMEAABAwICBQUIDggGAwAAAAABAAIDBAUGEQcSITFBUWFxdLMIEzY3gZGTsRUXIjI1QlJVcnOSobLRFDNUYoKi0tMjJFNjwcIlQ6P/xAAUAQEAAAAAAAAAAAAAAAAAAAAA/8QAFBEBAAAAAAAAAAAAAAAAAAAAAP/aAAwDAQACEQMRAD8AnFERARfl72xsL5HAADMk7gOOfMuCvmmHB9pkMTKx87gciIG6w8jiWtPkcUHfooxodOWEqmbvc8dTEPlPjBH8r3H7lIFnvFtvlH+l2itZKzlYc8jyEbweY7UGciIgIiICIiAoj0kaY4bJUutWGmNlmbsfK7bHGeIA+M7l25A8u0Dbab8Xy4aw0KOgkLZ6nNjXDYWMA/xHA8HbQ0bvfEjcqxIN5d8YYjvMhfcr1O/P4uuWt8jBk0eQLX0d0uNC/Xoq+WM782Pc0/cVhogk7B2me/WaVsF7caqHYDrfrWjlD/jHjk7PPlCsLYb1b8QWtlytVQHxu48QeIcODhyKlikLQvi+XDmKW0U8p/R6giN44Ncdkb+Y57DzE57ggtCiIgIiICIiAiEgDMrhr/pYwhZJTC6vMzxvbA3X/mzDc/4kHcoovpNOuE55u9zU9VGPlOjaQPsyOP3LvbDiC0Yhpf0qy17JW8dU7W8ms05Fp5iAg2aIiAiIgL45wa3WccgF9XF6YrpLadHlTLTuyc8CIHme4Nd5dXWQQrpX0j1OKrg63W2Yto2HIAbO/EH3zv3c9rR0E7d0dIiAtthnEd0wvc23Cz1JY4bx8WQfJe3i37xvBByK1KILj4LxNSYtw+y7UWzPY9meZjePfNP3EcoIPFbxQD3Nt1kZeKmzuJ1XxiUDgCxwafKQ4fZCn5AREQEREFbO6Gq3z46bAXbI4GADnJc4np2jzBRepX7ou3SU+Loq/V9xLCAD+8xxDh5izzqKEBERAX0Eg5gr4vSnglqahtPAwuc4hrQN5JOQHnQXRsVYbjZIK4n9ZEx/2mg/8rOWNbKQUFtio2nZGxrB/CAP+FkoCIiAiLnNIl2fZMEVVwheWubGQ0je1z8mMI5w5wKCFtMekmpvFwfYbLUFtMwlsjmn9e4bHbf9MbgBsO0nPZlFCIgLYWO83CwXJtxtNS6ORvEcRxBHFp5CteiC3mjzF9PjPDzbhG0NkadSVnyHAZ7P3SNo828FdOq39zxdX0mMn2/X9xPEdnK5numnyN1/OrIICIiAuC04UMlbo5nMTczGWSZDkDgHeYEnyLvV41dNDW0j6WqjDmPaWuadzgRkQfIgpEi6bSBg+swbfnUVQ0mJ2Zhk4SN6fljYHDgdu4gnmUBEXvRUlRX1baSihc+R51WtaMy4nkQSr3N9DJLimorgPcxwah6XvaW/cxysOuR0YYQGDcMto5SDM868xG7WO5o5mjIc5zPFdcgIiICIiDj9KODxjHDDqWDITxnXhJ+UBtaTyOGzp1TwVUKmCalqHU9TEWvaS1zXDItIORBHA5q764jH2jSzYy/zLyYagDITMAOtwAe34w8oOwbctiCqaKRbxoXxhb5cqSmjqG8HRvA2cM2u1Tn0ZrX0+ijG88moLG5vO6SMAfz+pBxSlrQRgeW53ZuJbjCRBCc4sxslkHEfusO3P5QGW5wW+wdoKjgmFViyrbJlt7zETqn6T9hI5mgdKmemp4aWnbT00TWMaA1rWjINA2AAcAg9EREBERAXJ6VqB9y0eVlPHvEevs/23CT/AKrrF8c1r2lrhmDsIPFBR1F2ulHA1Rg29nvUZNLISYX7Tlx1HH5Q594GfKBxSAiL9wxSTyiGGMuc4gBoGZcTsAA4nNBI2gC3uq9IDakN2QxPfnyZjvY8vuj5irNLgtD+CX4Qw+X17AKmfJ0g36gGeozPlGZJy4uI2gArvUBERARQ1pd0q1NnrnWDDTwJGjKWbeWE/FZw1st525Z5bCNkL1OJr/Vyd8qb3UuPKZnn/sgt9erNbr9b3UF3pGyxu3tdw5wd4dzggqJb1oCpJZjJZL06NvyJWa+XQ4FuzpBPOoV9nLv86z+ld+aezl3+dZ/Su/NBLdH3P1UZB+m4gYG8dSIknzuGX3qT8G4AsGD2a1spy6UjIzSbXkcgOQDRzNAz2Z5qqvs5d/nWf0rvzT2cu/zrP6V35oLpoqWtv15a7WbdpwfrX/muzwTpbv8AYKwMutS+qpyfdNkcXSNHEseTnnzEkHLLZvAWfReNFVQV1Iyro5Q+N7Q5rhucCMwV7IPKqqIaSmdU1UrWMaC5znHINA2kk8AodxNp4pKWrdT4dtvfmj/2yOLQTzMyzLeckHmXzujcQ1FNSQWCmlybKDJKOLg0jvY+jrax6Wt5NsCIJU9vnFX7DR+jk/vJ7fGKv2Kj9HJ/dUVoglT2+MVfsVH6OT+6nt8Yq/YqP0cn91RWiCVPb4xV+xUfo5P7qe3xir9io/Ryf3VFaIJht2n68xu/8lZoJB/tudGfvL/UpfwZjSzYxojPapvdt9/E7Y+PpHEc4zHlzCp+t/gXEVRhfFENzgkyaHBsg4OYSNcHybRzgHgguIiIgIop0v6T5cMzewthLTUFucjzt7xn70Bu4vI27dgGWw57IKrMU4hrZO+Vd8qXHnlfkOgZ5DyILg3O3UV2oXUVypWyRu3teMweTy8Qd4Kia/aBLdUTGWxXV8IPxJG64HMHZggdOsVB/s5d/nWf0rvzT2cu/wA6z+ld+aCWabuf6wyf5rEEYb+7ESfvcFJODNG2HsIvFRSQGSf/AFpci4cuqMsm8RsGeRyJKq77OXf51n9K7809nLv86z+ld+aC6aKlgvt4BzF1n9K7811eEdKuJcPVgdU1r6mL40czy45fuvOZafOOYoLUIsKzXWjvdqjudul1o5G6zT6weQg5gjgQQiCml2rXXK6y18g2yyOkPS5xcfWsREQEREBERAREQWl0G1L6jRvA2Q+8dI0dGuSPXl5F3yjrQJ4uo/rJPxKRUFb+6M8OY+rM7SVRYpT7ovw6j6sztJFFiAiIgIiICIiAiIgu3bznQRk/Ib6gshY9u+D4/oN9QWQgp1jyqkrca1k8p2mokHQA4taPIAB5FoVt8X+FlX1iXtHLUICIiAiIgIiIOos2OrzZray30b26jM8s8+JLjx5SV8XMIgIiICIiAiIgIiILPaBPF1H9ZJ+JSKo60CeLqP6yT8SkVBW/ui/DqPqzO0kUWKU+6L8Oo+rM7SRRYgIiICIiAiIgIiILt274Pj+g31BZCx7d8Hx/Qb6gshBTPF/hZV9Yl7Ry1C2+L/Cyr6xL2jlqEBERAREQEREBERAREQEREBERAREQWe0CeLqP6yT8SkVR1oE8XUf1kn4lIqCt/dF+HUfVmdpIosUp90X4dR9WZ2kiixAREQEREBERAREQXbt3wfH9BvqCyFj274Pj+g31BZCCmeL/AAsq+sS9o5ahbfF/hZV9Yl7Ry1CAiIgIiICIiAiIgIvSeGSnndBM3JzSWkchByK80BERAREQEREFntAni6j+sk/EpFUeaBmObo5iLhvkkI5/dEesFSGgrf3Rfh1H1ZnaSKLFKfdF+HUfVmdpIosQEREBERAREQEREF27d8Hx/Qb6gshY9u+D4/oN9QWQgpni/wALKvrEvaOWoW4xi0sxdWNcNoqJR/8ARy06AiIgIiICIiAi946OqlZrxUzyDxDSR6kQSBplwPWWDEMl1poXOpp3GTXA2Rucc3NceG0+5z3ggbSCo4V354YqiEw1ETXNcMnNcMw4HeCOIUEaf8NWSy0NNU2m2Rwue9wd3tuqCAARsGz7kELoiICIiAtlh+xXHEV0bbrTTl73eZo3FzjwaOJW30YW6ju2O6ahuMAkje52s07jkxxGflAVrLTZ7ZZoTDabfFC07SI2ButznIbT0oPDC1khw3h6Gz0zs2xNyzyy1iSS45cM3EnyraoiCuvdH0sjMXQVRHuX04aOlr3l33Ob51EytTpbwScY4fzo2/5mHN0W3LXzy12E7tuQyJ3EDaBmqvV1FVW6rdSV1O6ORhyc1wyIPOEGOiIgIiICIiAv3FG+aURRNzJIAA4k7l+FKuhjR5V3a7x367Urm00ZD49bZ354ObMhxYDtJ3HIDbtyCxNLGYaZsRPvWgeYZL1REFddOmCKygvj8R0MLnwTbZCBn3p+463I07CDykjkziZXie1r2lr2gg7CDxUJ6e8MWK0YYirrVaYYZDUNYTG0NzaWSEjIZDeBw4IIJREQEREBZdqtldeK5tDbKV0sjjkGtGZ6TyDlJ2Dis7BtJBX4tpKOrjDo3zxtc0/GBeAR5lbiz2Cz2NpFotkMOeQcY2AF2W7M5ZnyoNHhHAlvseHIbdVMEj2N927lcSXOy5gSQOYBF1yIChrulfgek+sf+EKZVDXdK/A9J9Y/8IQQCiIgIiIOz0O+Mqj+k7s3q2Cqfod8ZVH9J3ZvVsEBERAWrvGHbLeyDd7VDMQMg57AXAcgdlmB0FbREFNMYUkFBi2ro6SPVjjqJWNaPigPIA8y0632PvDmu61N2jloUBERAREQWO0M4Sw9WYGgudZZoZJnGTN8jA8nKRzW78wNgG7kUqAADIBcLoP8WVL0y9s9d2gIiICinuj/AAJh603s5VKyinuj/AmHrTezlQVyREQEREG/wB4c0PWYu0ariKneAPDmh6zF2jVcRAREQFDXdK/A9J9Y/wDCFMqhrulfgek+sf8AhCCAUREBERB2eh3xlUf0ndm9WwVT9DvjKo/pO7N6tggIiICIiCnWPvDmu61N2jloVvsfeHNd1qbtHLQoCIiAiIgtRoP8WVL0y9s9d2uE0H+LKl6Ze2eu7QEREBRT3R/gTD1pvZyqVlFPdH+BMPWm9nKgrkiIgIiIN/gDw5oesxdo1XEVO8AeHND1mLtGq4iAiIgKJe6OoXz4UgrGNJEc2TsuAc07TzZho/iClpYl1t1Ld7bJbq+LWjkaWuHKDych4g8CAUFJ0UqYn0IYgoKtzrAW1MW9ubmskA5HAkAkcoO3kG5c57V2NvmCT7TP60HHIux9q7G3zBJ9pn9ay7dogxrWzaj7Y2IfKkkaAPICXeYIP3oMoH1ukaGRu6Jr5HdGqWD+ZzVaRclo6wLRYItjoIJTJLIQZJCMs8hsDRwYNp2knMnbuA61AREQEREFOsfeHNd1qbtHLQrfY+8Oa7rU3aOWhQEREBERBajQf4sqXpl7Z67tcJoP8WVL0y9s9d2gIiICjfT9b312j8zRg/4MrJDlybYz5Pd5+RSQvKqp4aumdTVUQcx7S1zTtDgRkQebJBSFFLmL9B93pKwy4XcJ4jtDHODZGc2Zya4c+YPNy8p7V2NvmCT7TP60HHIux9q7G3zBJ9pn9ayKHRHjarl1DaO9ji6SRgA/mJ8wKDD0UW99y0hUkTQfcyCQkcBH7vbzZgDyq2y4bRlo7pMEUzppJRLUyAB8mWQaN+qzjq55Zk78gchkAO5QEREBERAREQEREBERAREQEREFUdMdsda9IlS3vWq2QiVp+VrgFxH8euOkFcUrZaScB0mOLa2N03e548zHJlnv3tcOLTs5wQDyg1uxPgu+4XeRd6QNaDkHNe1wdyEZHPI79oB5QEHPIiICLJt9DU3KrFLRR6z3bhmBn5SQFM2jTQ5UxVrLxisNaGEOZACHaxBzaXuBI1eOqM8+OW0EJN0ZWx1nwFSUckZa7vYe4EZEF5MjgRwILssuGS6dEQEREBERAREQEREBERAREQf/2Q==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29702" name="AutoShape 6" descr="data:image/jpeg;base64,/9j/4AAQSkZJRgABAQAAAQABAAD/2wCEAAkGBwgHBhUIBwgUFRQXGR8ZGRgXGCAfHBYiIR4gHhkkHh8wHCgsIxsxICQdIjIoJiotLi4uGh80ODMtNyotMCwBCgoKBQUFDgUFDisZExkrKysrKysrKysrKysrKysrKysrKysrKysrKysrKysrKysrKysrKysrKysrKysrKysrK//AABEIAM8A8wMBIgACEQEDEQH/xAAcAAEAAgMBAQEAAAAAAAAAAAAABwgEBQYDAQL/xABMEAABAwICBQUIDggGAwAAAAABAAIDBAUGEQcSITFBUWFxdLMIEzY3gZGTsRUXIjI1QlJVcnOSobLRFDNUYoKi0tMjJFNjwcIlQ6P/xAAUAQEAAAAAAAAAAAAAAAAAAAAA/8QAFBEBAAAAAAAAAAAAAAAAAAAAAP/aAAwDAQACEQMRAD8AnFERARfl72xsL5HAADMk7gOOfMuCvmmHB9pkMTKx87gciIG6w8jiWtPkcUHfooxodOWEqmbvc8dTEPlPjBH8r3H7lIFnvFtvlH+l2itZKzlYc8jyEbweY7UGciIgIiICIiAoj0kaY4bJUutWGmNlmbsfK7bHGeIA+M7l25A8u0Dbab8Xy4aw0KOgkLZ6nNjXDYWMA/xHA8HbQ0bvfEjcqxIN5d8YYjvMhfcr1O/P4uuWt8jBk0eQLX0d0uNC/Xoq+WM782Pc0/cVhogk7B2me/WaVsF7caqHYDrfrWjlD/jHjk7PPlCsLYb1b8QWtlytVQHxu48QeIcODhyKlikLQvi+XDmKW0U8p/R6giN44Ncdkb+Y57DzE57ggtCiIgIiICIiAiEgDMrhr/pYwhZJTC6vMzxvbA3X/mzDc/4kHcoovpNOuE55u9zU9VGPlOjaQPsyOP3LvbDiC0Yhpf0qy17JW8dU7W8ms05Fp5iAg2aIiAiIgL45wa3WccgF9XF6YrpLadHlTLTuyc8CIHme4Nd5dXWQQrpX0j1OKrg63W2Yto2HIAbO/EH3zv3c9rR0E7d0dIiAtthnEd0wvc23Cz1JY4bx8WQfJe3i37xvBByK1KILj4LxNSYtw+y7UWzPY9meZjePfNP3EcoIPFbxQD3Nt1kZeKmzuJ1XxiUDgCxwafKQ4fZCn5AREQEREFbO6Gq3z46bAXbI4GADnJc4np2jzBRepX7ou3SU+Loq/V9xLCAD+8xxDh5izzqKEBERAX0Eg5gr4vSnglqahtPAwuc4hrQN5JOQHnQXRsVYbjZIK4n9ZEx/2mg/8rOWNbKQUFtio2nZGxrB/CAP+FkoCIiAiLnNIl2fZMEVVwheWubGQ0je1z8mMI5w5wKCFtMekmpvFwfYbLUFtMwlsjmn9e4bHbf9MbgBsO0nPZlFCIgLYWO83CwXJtxtNS6ORvEcRxBHFp5CteiC3mjzF9PjPDzbhG0NkadSVnyHAZ7P3SNo828FdOq39zxdX0mMn2/X9xPEdnK5numnyN1/OrIICIiAuC04UMlbo5nMTczGWSZDkDgHeYEnyLvV41dNDW0j6WqjDmPaWuadzgRkQfIgpEi6bSBg+swbfnUVQ0mJ2Zhk4SN6fljYHDgdu4gnmUBEXvRUlRX1baSihc+R51WtaMy4nkQSr3N9DJLimorgPcxwah6XvaW/cxysOuR0YYQGDcMto5SDM868xG7WO5o5mjIc5zPFdcgIiICIiDj9KODxjHDDqWDITxnXhJ+UBtaTyOGzp1TwVUKmCalqHU9TEWvaS1zXDItIORBHA5q764jH2jSzYy/zLyYagDITMAOtwAe34w8oOwbctiCqaKRbxoXxhb5cqSmjqG8HRvA2cM2u1Tn0ZrX0+ijG88moLG5vO6SMAfz+pBxSlrQRgeW53ZuJbjCRBCc4sxslkHEfusO3P5QGW5wW+wdoKjgmFViyrbJlt7zETqn6T9hI5mgdKmemp4aWnbT00TWMaA1rWjINA2AAcAg9EREBERAXJ6VqB9y0eVlPHvEevs/23CT/AKrrF8c1r2lrhmDsIPFBR1F2ulHA1Rg29nvUZNLISYX7Tlx1HH5Q594GfKBxSAiL9wxSTyiGGMuc4gBoGZcTsAA4nNBI2gC3uq9IDakN2QxPfnyZjvY8vuj5irNLgtD+CX4Qw+X17AKmfJ0g36gGeozPlGZJy4uI2gArvUBERARQ1pd0q1NnrnWDDTwJGjKWbeWE/FZw1st525Z5bCNkL1OJr/Vyd8qb3UuPKZnn/sgt9erNbr9b3UF3pGyxu3tdw5wd4dzggqJb1oCpJZjJZL06NvyJWa+XQ4FuzpBPOoV9nLv86z+ld+aezl3+dZ/Su/NBLdH3P1UZB+m4gYG8dSIknzuGX3qT8G4AsGD2a1spy6UjIzSbXkcgOQDRzNAz2Z5qqvs5d/nWf0rvzT2cu/zrP6V35oLpoqWtv15a7WbdpwfrX/muzwTpbv8AYKwMutS+qpyfdNkcXSNHEseTnnzEkHLLZvAWfReNFVQV1Iyro5Q+N7Q5rhucCMwV7IPKqqIaSmdU1UrWMaC5znHINA2kk8AodxNp4pKWrdT4dtvfmj/2yOLQTzMyzLeckHmXzujcQ1FNSQWCmlybKDJKOLg0jvY+jrax6Wt5NsCIJU9vnFX7DR+jk/vJ7fGKv2Kj9HJ/dUVoglT2+MVfsVH6OT+6nt8Yq/YqP0cn91RWiCVPb4xV+xUfo5P7qe3xir9io/Ryf3VFaIJht2n68xu/8lZoJB/tudGfvL/UpfwZjSzYxojPapvdt9/E7Y+PpHEc4zHlzCp+t/gXEVRhfFENzgkyaHBsg4OYSNcHybRzgHgguIiIgIop0v6T5cMzewthLTUFucjzt7xn70Bu4vI27dgGWw57IKrMU4hrZO+Vd8qXHnlfkOgZ5DyILg3O3UV2oXUVypWyRu3teMweTy8Qd4Kia/aBLdUTGWxXV8IPxJG64HMHZggdOsVB/s5d/nWf0rvzT2cu/wA6z+ld+aCWabuf6wyf5rEEYb+7ESfvcFJODNG2HsIvFRSQGSf/AFpci4cuqMsm8RsGeRyJKq77OXf51n9K7809nLv86z+ld+aC6aKlgvt4BzF1n9K7811eEdKuJcPVgdU1r6mL40czy45fuvOZafOOYoLUIsKzXWjvdqjudul1o5G6zT6weQg5gjgQQiCml2rXXK6y18g2yyOkPS5xcfWsREQEREBERAREQWl0G1L6jRvA2Q+8dI0dGuSPXl5F3yjrQJ4uo/rJPxKRUFb+6M8OY+rM7SVRYpT7ovw6j6sztJFFiAiIgIiICIiAiIgu3bznQRk/Ib6gshY9u+D4/oN9QWQgp1jyqkrca1k8p2mokHQA4taPIAB5FoVt8X+FlX1iXtHLUICIiAiIgIiIOos2OrzZray30b26jM8s8+JLjx5SV8XMIgIiICIiAiIgIiILPaBPF1H9ZJ+JSKo60CeLqP6yT8SkVBW/ui/DqPqzO0kUWKU+6L8Oo+rM7SRRYgIiICIiAiIgIiILt274Pj+g31BZCx7d8Hx/Qb6gshBTPF/hZV9Yl7Ry1C2+L/Cyr6xL2jlqEBERAREQEREBERAREQEREBERAREQWe0CeLqP6yT8SkVR1oE8XUf1kn4lIqCt/dF+HUfVmdpIosUp90X4dR9WZ2kiixAREQEREBERAREQXbt3wfH9BvqCyFj274Pj+g31BZCCmeL/AAsq+sS9o5ahbfF/hZV9Yl7Ry1CAiIgIiICIiAiIgIvSeGSnndBM3JzSWkchByK80BERAREQEREFntAni6j+sk/EpFUeaBmObo5iLhvkkI5/dEesFSGgrf3Rfh1H1ZnaSKLFKfdF+HUfVmdpIosQEREBERAREQEREF27d8Hx/Qb6gshY9u+D4/oN9QWQgpni/wALKvrEvaOWoW4xi0sxdWNcNoqJR/8ARy06AiIgIiICIiAi946OqlZrxUzyDxDSR6kQSBplwPWWDEMl1poXOpp3GTXA2Rucc3NceG0+5z3ggbSCo4V354YqiEw1ETXNcMnNcMw4HeCOIUEaf8NWSy0NNU2m2Rwue9wd3tuqCAARsGz7kELoiICIiAtlh+xXHEV0bbrTTl73eZo3FzjwaOJW30YW6ju2O6ahuMAkje52s07jkxxGflAVrLTZ7ZZoTDabfFC07SI2ButznIbT0oPDC1khw3h6Gz0zs2xNyzyy1iSS45cM3EnyraoiCuvdH0sjMXQVRHuX04aOlr3l33Ob51EytTpbwScY4fzo2/5mHN0W3LXzy12E7tuQyJ3EDaBmqvV1FVW6rdSV1O6ORhyc1wyIPOEGOiIgIiICIiAv3FG+aURRNzJIAA4k7l+FKuhjR5V3a7x367Urm00ZD49bZ354ObMhxYDtJ3HIDbtyCxNLGYaZsRPvWgeYZL1REFddOmCKygvj8R0MLnwTbZCBn3p+463I07CDykjkziZXie1r2lr2gg7CDxUJ6e8MWK0YYirrVaYYZDUNYTG0NzaWSEjIZDeBw4IIJREQEREBZdqtldeK5tDbKV0sjjkGtGZ6TyDlJ2Dis7BtJBX4tpKOrjDo3zxtc0/GBeAR5lbiz2Cz2NpFotkMOeQcY2AF2W7M5ZnyoNHhHAlvseHIbdVMEj2N927lcSXOy5gSQOYBF1yIChrulfgek+sf+EKZVDXdK/A9J9Y/8IQQCiIgIiIOz0O+Mqj+k7s3q2Cqfod8ZVH9J3ZvVsEBERAWrvGHbLeyDd7VDMQMg57AXAcgdlmB0FbREFNMYUkFBi2ro6SPVjjqJWNaPigPIA8y0632PvDmu61N2jloUBERAREQWO0M4Sw9WYGgudZZoZJnGTN8jA8nKRzW78wNgG7kUqAADIBcLoP8WVL0y9s9d2gIiICinuj/AAJh603s5VKyinuj/AmHrTezlQVyREQEREG/wB4c0PWYu0ariKneAPDmh6zF2jVcRAREQFDXdK/A9J9Y/wDCFMqhrulfgek+sf8AhCCAUREBERB2eh3xlUf0ndm9WwVT9DvjKo/pO7N6tggIiICIiCnWPvDmu61N2jloVvsfeHNd1qbtHLQoCIiAiIgtRoP8WVL0y9s9d2uE0H+LKl6Ze2eu7QEREBRT3R/gTD1pvZyqVlFPdH+BMPWm9nKgrkiIgIiIN/gDw5oesxdo1XEVO8AeHND1mLtGq4iAiIgKJe6OoXz4UgrGNJEc2TsuAc07TzZho/iClpYl1t1Ld7bJbq+LWjkaWuHKDych4g8CAUFJ0UqYn0IYgoKtzrAW1MW9ubmskA5HAkAkcoO3kG5c57V2NvmCT7TP60HHIux9q7G3zBJ9pn9ay7dogxrWzaj7Y2IfKkkaAPICXeYIP3oMoH1ukaGRu6Jr5HdGqWD+ZzVaRclo6wLRYItjoIJTJLIQZJCMs8hsDRwYNp2knMnbuA61AREQEREFOsfeHNd1qbtHLQrfY+8Oa7rU3aOWhQEREBERBajQf4sqXpl7Z67tcJoP8WVL0y9s9d2gIiICjfT9b312j8zRg/4MrJDlybYz5Pd5+RSQvKqp4aumdTVUQcx7S1zTtDgRkQebJBSFFLmL9B93pKwy4XcJ4jtDHODZGc2Zya4c+YPNy8p7V2NvmCT7TP60HHIux9q7G3zBJ9pn9ayKHRHjarl1DaO9ji6SRgA/mJ8wKDD0UW99y0hUkTQfcyCQkcBH7vbzZgDyq2y4bRlo7pMEUzppJRLUyAB8mWQaN+qzjq55Zk78gchkAO5QEREBERAREQEREBERAREQEREFUdMdsda9IlS3vWq2QiVp+VrgFxH8euOkFcUrZaScB0mOLa2N03e548zHJlnv3tcOLTs5wQDyg1uxPgu+4XeRd6QNaDkHNe1wdyEZHPI79oB5QEHPIiICLJt9DU3KrFLRR6z3bhmBn5SQFM2jTQ5UxVrLxisNaGEOZACHaxBzaXuBI1eOqM8+OW0EJN0ZWx1nwFSUckZa7vYe4EZEF5MjgRwILssuGS6dEQEREBERAREQEREBERAREQf/2Q==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29" name="28 CuadroTexto"/>
          <p:cNvSpPr txBox="1"/>
          <p:nvPr/>
        </p:nvSpPr>
        <p:spPr>
          <a:xfrm>
            <a:off x="4824536" y="4797152"/>
            <a:ext cx="36358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 algn="ctr">
              <a:defRPr/>
            </a:pPr>
            <a:r>
              <a:rPr lang="es-CO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Movilidad</a:t>
            </a:r>
          </a:p>
          <a:p>
            <a:pPr marL="173038" indent="-173038" algn="ctr">
              <a:defRPr/>
            </a:pPr>
            <a:r>
              <a:rPr lang="es-CO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Los colombianos de niveles I y II del SISBEN puede moverse entre el régimen subsidiado y el contributivo sin cambiar de EPS</a:t>
            </a:r>
          </a:p>
        </p:txBody>
      </p:sp>
      <p:grpSp>
        <p:nvGrpSpPr>
          <p:cNvPr id="21" name="20 Grupo"/>
          <p:cNvGrpSpPr/>
          <p:nvPr/>
        </p:nvGrpSpPr>
        <p:grpSpPr>
          <a:xfrm>
            <a:off x="971600" y="2204864"/>
            <a:ext cx="7128792" cy="2467739"/>
            <a:chOff x="971600" y="1988840"/>
            <a:chExt cx="7704856" cy="3043803"/>
          </a:xfrm>
        </p:grpSpPr>
        <p:pic>
          <p:nvPicPr>
            <p:cNvPr id="29698" name="Picture 2" descr="http://4.bp.blogspot.com/-G9DrWlpShuU/TVM8KofzpiI/AAAAAAAAIFc/CaVjcU0-M7s/s1600/Mapa%2BPolitico%2Bde%2BColombia%2B-%2BSilueta.jp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</a:blip>
            <a:srcRect r="13514"/>
            <a:stretch>
              <a:fillRect/>
            </a:stretch>
          </p:blipFill>
          <p:spPr bwMode="auto">
            <a:xfrm>
              <a:off x="971600" y="1988840"/>
              <a:ext cx="2304256" cy="3043803"/>
            </a:xfrm>
            <a:prstGeom prst="rect">
              <a:avLst/>
            </a:prstGeom>
            <a:noFill/>
          </p:spPr>
        </p:pic>
        <p:pic>
          <p:nvPicPr>
            <p:cNvPr id="29704" name="Picture 8" descr="http://brigade.codeforamerica.org/assets/openimpact/icon_community.pn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 l="70669" t="3848" b="5742"/>
            <a:stretch>
              <a:fillRect/>
            </a:stretch>
          </p:blipFill>
          <p:spPr bwMode="auto">
            <a:xfrm flipH="1">
              <a:off x="1259632" y="3573016"/>
              <a:ext cx="492187" cy="129614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7" name="Picture 8" descr="http://brigade.codeforamerica.org/assets/openimpact/icon_community.pn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 l="70669" t="3848" b="5742"/>
            <a:stretch>
              <a:fillRect/>
            </a:stretch>
          </p:blipFill>
          <p:spPr bwMode="auto">
            <a:xfrm flipH="1">
              <a:off x="2267744" y="2276872"/>
              <a:ext cx="492187" cy="129614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cxnSp>
          <p:nvCxnSpPr>
            <p:cNvPr id="19" name="18 Forma"/>
            <p:cNvCxnSpPr>
              <a:endCxn id="17" idx="0"/>
            </p:cNvCxnSpPr>
            <p:nvPr/>
          </p:nvCxnSpPr>
          <p:spPr>
            <a:xfrm rot="5400000" flipH="1" flipV="1">
              <a:off x="1346674" y="2405854"/>
              <a:ext cx="1296144" cy="1038181"/>
            </a:xfrm>
            <a:prstGeom prst="curvedConnector3">
              <a:avLst>
                <a:gd name="adj1" fmla="val 101037"/>
              </a:avLst>
            </a:prstGeom>
            <a:ln w="41275" cap="rnd" cmpd="sng">
              <a:solidFill>
                <a:srgbClr val="FF9933"/>
              </a:solidFill>
              <a:prstDash val="sysDash"/>
              <a:headEnd w="lg" len="lg"/>
              <a:tailEnd type="arrow" w="lg" len="lg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33 Rectángulo"/>
            <p:cNvSpPr/>
            <p:nvPr/>
          </p:nvSpPr>
          <p:spPr>
            <a:xfrm>
              <a:off x="4788024" y="2132856"/>
              <a:ext cx="3888432" cy="27363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cxnSp>
          <p:nvCxnSpPr>
            <p:cNvPr id="33" name="18 Forma"/>
            <p:cNvCxnSpPr>
              <a:stCxn id="32" idx="0"/>
              <a:endCxn id="31" idx="0"/>
            </p:cNvCxnSpPr>
            <p:nvPr/>
          </p:nvCxnSpPr>
          <p:spPr>
            <a:xfrm rot="5400000" flipH="1" flipV="1">
              <a:off x="6762309" y="1700808"/>
              <a:ext cx="12700" cy="2304256"/>
            </a:xfrm>
            <a:prstGeom prst="curvedConnector3">
              <a:avLst>
                <a:gd name="adj1" fmla="val 1800000"/>
              </a:avLst>
            </a:prstGeom>
            <a:ln w="41275" cap="rnd" cmpd="sng">
              <a:solidFill>
                <a:srgbClr val="FF9933"/>
              </a:solidFill>
              <a:prstDash val="sysDash"/>
              <a:headEnd w="lg" len="lg"/>
              <a:tailEnd type="arrow" w="lg" len="lg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" name="Picture 8" descr="http://brigade.codeforamerica.org/assets/openimpact/icon_community.pn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 l="70669" t="3848" b="5742"/>
            <a:stretch>
              <a:fillRect/>
            </a:stretch>
          </p:blipFill>
          <p:spPr bwMode="auto">
            <a:xfrm flipH="1">
              <a:off x="7668344" y="2852936"/>
              <a:ext cx="492187" cy="129614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2" name="Picture 8" descr="http://brigade.codeforamerica.org/assets/openimpact/icon_community.pn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 l="70669" t="3848" b="5742"/>
            <a:stretch>
              <a:fillRect/>
            </a:stretch>
          </p:blipFill>
          <p:spPr bwMode="auto">
            <a:xfrm flipH="1">
              <a:off x="5364088" y="2852936"/>
              <a:ext cx="492187" cy="129614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6" name="35 CuadroTexto"/>
            <p:cNvSpPr txBox="1"/>
            <p:nvPr/>
          </p:nvSpPr>
          <p:spPr>
            <a:xfrm>
              <a:off x="4862941" y="4365104"/>
              <a:ext cx="1556535" cy="379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400" dirty="0" smtClean="0">
                  <a:latin typeface="Arial" pitchFamily="34" charset="0"/>
                  <a:cs typeface="Arial" pitchFamily="34" charset="0"/>
                </a:rPr>
                <a:t>Contributivo</a:t>
              </a:r>
              <a:endParaRPr lang="es-CO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38 CuadroTexto"/>
            <p:cNvSpPr txBox="1"/>
            <p:nvPr/>
          </p:nvSpPr>
          <p:spPr>
            <a:xfrm>
              <a:off x="7452320" y="4417367"/>
              <a:ext cx="1152128" cy="379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400" dirty="0" smtClean="0">
                  <a:latin typeface="Arial" pitchFamily="34" charset="0"/>
                  <a:cs typeface="Arial" pitchFamily="34" charset="0"/>
                </a:rPr>
                <a:t>Subsidiado</a:t>
              </a:r>
            </a:p>
          </p:txBody>
        </p:sp>
        <p:sp>
          <p:nvSpPr>
            <p:cNvPr id="40" name="39 CuadroTexto"/>
            <p:cNvSpPr txBox="1"/>
            <p:nvPr/>
          </p:nvSpPr>
          <p:spPr>
            <a:xfrm>
              <a:off x="6372200" y="2204864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dirty="0" smtClean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EPS</a:t>
              </a:r>
              <a:endParaRPr lang="es-CO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  <p:cxnSp>
          <p:nvCxnSpPr>
            <p:cNvPr id="41" name="18 Forma"/>
            <p:cNvCxnSpPr>
              <a:stCxn id="31" idx="2"/>
              <a:endCxn id="32" idx="2"/>
            </p:cNvCxnSpPr>
            <p:nvPr/>
          </p:nvCxnSpPr>
          <p:spPr>
            <a:xfrm rot="5400000">
              <a:off x="6762309" y="2996952"/>
              <a:ext cx="12700" cy="2304256"/>
            </a:xfrm>
            <a:prstGeom prst="curvedConnector3">
              <a:avLst>
                <a:gd name="adj1" fmla="val 1800000"/>
              </a:avLst>
            </a:prstGeom>
            <a:ln w="41275" cap="rnd" cmpd="sng">
              <a:solidFill>
                <a:srgbClr val="FF9933"/>
              </a:solidFill>
              <a:prstDash val="sysDash"/>
              <a:headEnd w="lg" len="lg"/>
              <a:tailEnd type="arrow" w="lg" len="lg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728192"/>
          </a:xfrm>
        </p:spPr>
        <p:txBody>
          <a:bodyPr>
            <a:normAutofit fontScale="90000"/>
          </a:bodyPr>
          <a:lstStyle/>
          <a:p>
            <a:r>
              <a:rPr lang="es-CO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Todos los colombianos con el mismo </a:t>
            </a:r>
            <a:br>
              <a:rPr lang="es-CO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es-CO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Plan Obligatorio de </a:t>
            </a:r>
            <a:r>
              <a:rPr lang="es-CO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Salud</a:t>
            </a:r>
            <a:br>
              <a:rPr lang="es-CO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O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(POS) </a:t>
            </a:r>
            <a:endParaRPr lang="es-CO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2223658425"/>
              </p:ext>
            </p:extLst>
          </p:nvPr>
        </p:nvGraphicFramePr>
        <p:xfrm>
          <a:off x="1440160" y="2276872"/>
          <a:ext cx="6300192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1660616" y="487351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41%</a:t>
            </a:r>
            <a:endParaRPr lang="es-CO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987824" y="3676962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54%</a:t>
            </a:r>
            <a:endParaRPr lang="es-CO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499992" y="2751311"/>
            <a:ext cx="973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100%</a:t>
            </a:r>
            <a:endParaRPr lang="es-C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728192"/>
          </a:xfrm>
        </p:spPr>
        <p:txBody>
          <a:bodyPr>
            <a:normAutofit fontScale="90000"/>
          </a:bodyPr>
          <a:lstStyle/>
          <a:p>
            <a:r>
              <a:rPr lang="es-C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Actualización integral del POS</a:t>
            </a:r>
            <a:br>
              <a:rPr lang="es-C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es-C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2011 y 2013</a:t>
            </a:r>
            <a:endParaRPr lang="es-C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0" y="5013176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 algn="ctr">
              <a:defRPr/>
            </a:pPr>
            <a:r>
              <a:rPr lang="es-CO" sz="40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183</a:t>
            </a:r>
            <a:r>
              <a:rPr lang="es-CO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nuevas tecnologías en salud</a:t>
            </a:r>
          </a:p>
          <a:p>
            <a:pPr marL="173038" indent="-173038" algn="ctr">
              <a:defRPr/>
            </a:pPr>
            <a:r>
              <a:rPr lang="es-CO" sz="1600" dirty="0" smtClean="0"/>
              <a:t>Incluyen tratamiento del cáncer, VIH/SIDA, artritis reumatoide, enfermedades cardiovasculares, mentales, neurológicas, respiratorias, diarreicas agudas (inclusión del zinc a los niños con estas enfermedades), etc.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1115616" y="4293096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126 medicamentos</a:t>
            </a:r>
            <a:endParaRPr lang="es-CO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6660232" y="4365104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 dispositivos médicos</a:t>
            </a:r>
            <a:endParaRPr lang="es-CO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3563888" y="4293096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49  procedimientos</a:t>
            </a:r>
            <a:endParaRPr lang="es-CO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Imagen 8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02" y="2774440"/>
            <a:ext cx="1259949" cy="124978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4"/>
          <p:cNvPicPr>
            <a:picLocks noChangeAspect="1"/>
          </p:cNvPicPr>
          <p:nvPr/>
        </p:nvPicPr>
        <p:blipFill>
          <a:blip r:embed="rId4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286" y="2419588"/>
            <a:ext cx="1857428" cy="173602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3"/>
          <p:cNvPicPr>
            <a:picLocks noChangeAspect="1"/>
          </p:cNvPicPr>
          <p:nvPr/>
        </p:nvPicPr>
        <p:blipFill>
          <a:blip r:embed="rId6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745" y="2708920"/>
            <a:ext cx="777607" cy="104655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3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608" y="3703384"/>
            <a:ext cx="504056" cy="42844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008112"/>
          </a:xfrm>
        </p:spPr>
        <p:txBody>
          <a:bodyPr>
            <a:normAutofit/>
          </a:bodyPr>
          <a:lstStyle/>
          <a:p>
            <a:r>
              <a:rPr lang="es-C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Hitos en salud pública</a:t>
            </a:r>
            <a:endParaRPr lang="es-C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0" y="2564904"/>
            <a:ext cx="248376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defRPr/>
            </a:pPr>
            <a:r>
              <a:rPr lang="es-CO" sz="40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 </a:t>
            </a:r>
          </a:p>
          <a:p>
            <a:pPr marL="173038" indent="-173038">
              <a:defRPr/>
            </a:pPr>
            <a:r>
              <a:rPr lang="es-CO" dirty="0" smtClean="0">
                <a:latin typeface="Arial" pitchFamily="34" charset="0"/>
                <a:cs typeface="Arial" pitchFamily="34" charset="0"/>
              </a:rPr>
              <a:t>  </a:t>
            </a:r>
            <a:endParaRPr lang="es-CO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700" name="AutoShape 4" descr="data:image/jpeg;base64,/9j/4AAQSkZJRgABAQAAAQABAAD/2wCEAAkGBwgHBhUIBwgUFRQXGR8ZGRgXGCAfHBYiIR4gHhkkHh8wHCgsIxsxICQdIjIoJiotLi4uGh80ODMtNyotMCwBCgoKBQUFDgUFDisZExkrKysrKysrKysrKysrKysrKysrKysrKysrKysrKysrKysrKysrKysrKysrKysrKysrK//AABEIAM8A8wMBIgACEQEDEQH/xAAcAAEAAgMBAQEAAAAAAAAAAAAABwgEBQYDAQL/xABMEAABAwICBQUIDggGAwAAAAABAAIDBAUGEQcSITFBUWFxdLMIEzY3gZGTsRUXIjI1QlJVcnOSobLRFDNUYoKi0tMjJFNjwcIlQ6P/xAAUAQEAAAAAAAAAAAAAAAAAAAAA/8QAFBEBAAAAAAAAAAAAAAAAAAAAAP/aAAwDAQACEQMRAD8AnFERARfl72xsL5HAADMk7gOOfMuCvmmHB9pkMTKx87gciIG6w8jiWtPkcUHfooxodOWEqmbvc8dTEPlPjBH8r3H7lIFnvFtvlH+l2itZKzlYc8jyEbweY7UGciIgIiICIiAoj0kaY4bJUutWGmNlmbsfK7bHGeIA+M7l25A8u0Dbab8Xy4aw0KOgkLZ6nNjXDYWMA/xHA8HbQ0bvfEjcqxIN5d8YYjvMhfcr1O/P4uuWt8jBk0eQLX0d0uNC/Xoq+WM782Pc0/cVhogk7B2me/WaVsF7caqHYDrfrWjlD/jHjk7PPlCsLYb1b8QWtlytVQHxu48QeIcODhyKlikLQvi+XDmKW0U8p/R6giN44Ncdkb+Y57DzE57ggtCiIgIiICIiAiEgDMrhr/pYwhZJTC6vMzxvbA3X/mzDc/4kHcoovpNOuE55u9zU9VGPlOjaQPsyOP3LvbDiC0Yhpf0qy17JW8dU7W8ms05Fp5iAg2aIiAiIgL45wa3WccgF9XF6YrpLadHlTLTuyc8CIHme4Nd5dXWQQrpX0j1OKrg63W2Yto2HIAbO/EH3zv3c9rR0E7d0dIiAtthnEd0wvc23Cz1JY4bx8WQfJe3i37xvBByK1KILj4LxNSYtw+y7UWzPY9meZjePfNP3EcoIPFbxQD3Nt1kZeKmzuJ1XxiUDgCxwafKQ4fZCn5AREQEREFbO6Gq3z46bAXbI4GADnJc4np2jzBRepX7ou3SU+Loq/V9xLCAD+8xxDh5izzqKEBERAX0Eg5gr4vSnglqahtPAwuc4hrQN5JOQHnQXRsVYbjZIK4n9ZEx/2mg/8rOWNbKQUFtio2nZGxrB/CAP+FkoCIiAiLnNIl2fZMEVVwheWubGQ0je1z8mMI5w5wKCFtMekmpvFwfYbLUFtMwlsjmn9e4bHbf9MbgBsO0nPZlFCIgLYWO83CwXJtxtNS6ORvEcRxBHFp5CteiC3mjzF9PjPDzbhG0NkadSVnyHAZ7P3SNo828FdOq39zxdX0mMn2/X9xPEdnK5numnyN1/OrIICIiAuC04UMlbo5nMTczGWSZDkDgHeYEnyLvV41dNDW0j6WqjDmPaWuadzgRkQfIgpEi6bSBg+swbfnUVQ0mJ2Zhk4SN6fljYHDgdu4gnmUBEXvRUlRX1baSihc+R51WtaMy4nkQSr3N9DJLimorgPcxwah6XvaW/cxysOuR0YYQGDcMto5SDM868xG7WO5o5mjIc5zPFdcgIiICIiDj9KODxjHDDqWDITxnXhJ+UBtaTyOGzp1TwVUKmCalqHU9TEWvaS1zXDItIORBHA5q764jH2jSzYy/zLyYagDITMAOtwAe34w8oOwbctiCqaKRbxoXxhb5cqSmjqG8HRvA2cM2u1Tn0ZrX0+ijG88moLG5vO6SMAfz+pBxSlrQRgeW53ZuJbjCRBCc4sxslkHEfusO3P5QGW5wW+wdoKjgmFViyrbJlt7zETqn6T9hI5mgdKmemp4aWnbT00TWMaA1rWjINA2AAcAg9EREBERAXJ6VqB9y0eVlPHvEevs/23CT/AKrrF8c1r2lrhmDsIPFBR1F2ulHA1Rg29nvUZNLISYX7Tlx1HH5Q594GfKBxSAiL9wxSTyiGGMuc4gBoGZcTsAA4nNBI2gC3uq9IDakN2QxPfnyZjvY8vuj5irNLgtD+CX4Qw+X17AKmfJ0g36gGeozPlGZJy4uI2gArvUBERARQ1pd0q1NnrnWDDTwJGjKWbeWE/FZw1st525Z5bCNkL1OJr/Vyd8qb3UuPKZnn/sgt9erNbr9b3UF3pGyxu3tdw5wd4dzggqJb1oCpJZjJZL06NvyJWa+XQ4FuzpBPOoV9nLv86z+ld+aezl3+dZ/Su/NBLdH3P1UZB+m4gYG8dSIknzuGX3qT8G4AsGD2a1spy6UjIzSbXkcgOQDRzNAz2Z5qqvs5d/nWf0rvzT2cu/zrP6V35oLpoqWtv15a7WbdpwfrX/muzwTpbv8AYKwMutS+qpyfdNkcXSNHEseTnnzEkHLLZvAWfReNFVQV1Iyro5Q+N7Q5rhucCMwV7IPKqqIaSmdU1UrWMaC5znHINA2kk8AodxNp4pKWrdT4dtvfmj/2yOLQTzMyzLeckHmXzujcQ1FNSQWCmlybKDJKOLg0jvY+jrax6Wt5NsCIJU9vnFX7DR+jk/vJ7fGKv2Kj9HJ/dUVoglT2+MVfsVH6OT+6nt8Yq/YqP0cn91RWiCVPb4xV+xUfo5P7qe3xir9io/Ryf3VFaIJht2n68xu/8lZoJB/tudGfvL/UpfwZjSzYxojPapvdt9/E7Y+PpHEc4zHlzCp+t/gXEVRhfFENzgkyaHBsg4OYSNcHybRzgHgguIiIgIop0v6T5cMzewthLTUFucjzt7xn70Bu4vI27dgGWw57IKrMU4hrZO+Vd8qXHnlfkOgZ5DyILg3O3UV2oXUVypWyRu3teMweTy8Qd4Kia/aBLdUTGWxXV8IPxJG64HMHZggdOsVB/s5d/nWf0rvzT2cu/wA6z+ld+aCWabuf6wyf5rEEYb+7ESfvcFJODNG2HsIvFRSQGSf/AFpci4cuqMsm8RsGeRyJKq77OXf51n9K7809nLv86z+ld+aC6aKlgvt4BzF1n9K7811eEdKuJcPVgdU1r6mL40czy45fuvOZafOOYoLUIsKzXWjvdqjudul1o5G6zT6weQg5gjgQQiCml2rXXK6y18g2yyOkPS5xcfWsREQEREBERAREQWl0G1L6jRvA2Q+8dI0dGuSPXl5F3yjrQJ4uo/rJPxKRUFb+6M8OY+rM7SVRYpT7ovw6j6sztJFFiAiIgIiICIiAiIgu3bznQRk/Ib6gshY9u+D4/oN9QWQgp1jyqkrca1k8p2mokHQA4taPIAB5FoVt8X+FlX1iXtHLUICIiAiIgIiIOos2OrzZray30b26jM8s8+JLjx5SV8XMIgIiICIiAiIgIiILPaBPF1H9ZJ+JSKo60CeLqP6yT8SkVBW/ui/DqPqzO0kUWKU+6L8Oo+rM7SRRYgIiICIiAiIgIiILt274Pj+g31BZCx7d8Hx/Qb6gshBTPF/hZV9Yl7Ry1C2+L/Cyr6xL2jlqEBERAREQEREBERAREQEREBERAREQWe0CeLqP6yT8SkVR1oE8XUf1kn4lIqCt/dF+HUfVmdpIosUp90X4dR9WZ2kiixAREQEREBERAREQXbt3wfH9BvqCyFj274Pj+g31BZCCmeL/AAsq+sS9o5ahbfF/hZV9Yl7Ry1CAiIgIiICIiAiIgIvSeGSnndBM3JzSWkchByK80BERAREQEREFntAni6j+sk/EpFUeaBmObo5iLhvkkI5/dEesFSGgrf3Rfh1H1ZnaSKLFKfdF+HUfVmdpIosQEREBERAREQEREF27d8Hx/Qb6gshY9u+D4/oN9QWQgpni/wALKvrEvaOWoW4xi0sxdWNcNoqJR/8ARy06AiIgIiICIiAi946OqlZrxUzyDxDSR6kQSBplwPWWDEMl1poXOpp3GTXA2Rucc3NceG0+5z3ggbSCo4V354YqiEw1ETXNcMnNcMw4HeCOIUEaf8NWSy0NNU2m2Rwue9wd3tuqCAARsGz7kELoiICIiAtlh+xXHEV0bbrTTl73eZo3FzjwaOJW30YW6ju2O6ahuMAkje52s07jkxxGflAVrLTZ7ZZoTDabfFC07SI2ButznIbT0oPDC1khw3h6Gz0zs2xNyzyy1iSS45cM3EnyraoiCuvdH0sjMXQVRHuX04aOlr3l33Ob51EytTpbwScY4fzo2/5mHN0W3LXzy12E7tuQyJ3EDaBmqvV1FVW6rdSV1O6ORhyc1wyIPOEGOiIgIiICIiAv3FG+aURRNzJIAA4k7l+FKuhjR5V3a7x367Urm00ZD49bZ354ObMhxYDtJ3HIDbtyCxNLGYaZsRPvWgeYZL1REFddOmCKygvj8R0MLnwTbZCBn3p+463I07CDykjkziZXie1r2lr2gg7CDxUJ6e8MWK0YYirrVaYYZDUNYTG0NzaWSEjIZDeBw4IIJREQEREBZdqtldeK5tDbKV0sjjkGtGZ6TyDlJ2Dis7BtJBX4tpKOrjDo3zxtc0/GBeAR5lbiz2Cz2NpFotkMOeQcY2AF2W7M5ZnyoNHhHAlvseHIbdVMEj2N927lcSXOy5gSQOYBF1yIChrulfgek+sf+EKZVDXdK/A9J9Y/8IQQCiIgIiIOz0O+Mqj+k7s3q2Cqfod8ZVH9J3ZvVsEBERAWrvGHbLeyDd7VDMQMg57AXAcgdlmB0FbREFNMYUkFBi2ro6SPVjjqJWNaPigPIA8y0632PvDmu61N2jloUBERAREQWO0M4Sw9WYGgudZZoZJnGTN8jA8nKRzW78wNgG7kUqAADIBcLoP8WVL0y9s9d2gIiICinuj/AAJh603s5VKyinuj/AmHrTezlQVyREQEREG/wB4c0PWYu0ariKneAPDmh6zF2jVcRAREQFDXdK/A9J9Y/wDCFMqhrulfgek+sf8AhCCAUREBERB2eh3xlUf0ndm9WwVT9DvjKo/pO7N6tggIiICIiCnWPvDmu61N2jloVvsfeHNd1qbtHLQoCIiAiIgtRoP8WVL0y9s9d2uE0H+LKl6Ze2eu7QEREBRT3R/gTD1pvZyqVlFPdH+BMPWm9nKgrkiIgIiIN/gDw5oesxdo1XEVO8AeHND1mLtGq4iAiIgKJe6OoXz4UgrGNJEc2TsuAc07TzZho/iClpYl1t1Ld7bJbq+LWjkaWuHKDych4g8CAUFJ0UqYn0IYgoKtzrAW1MW9ubmskA5HAkAkcoO3kG5c57V2NvmCT7TP60HHIux9q7G3zBJ9pn9ay7dogxrWzaj7Y2IfKkkaAPICXeYIP3oMoH1ukaGRu6Jr5HdGqWD+ZzVaRclo6wLRYItjoIJTJLIQZJCMs8hsDRwYNp2knMnbuA61AREQEREFOsfeHNd1qbtHLQrfY+8Oa7rU3aOWhQEREBERBajQf4sqXpl7Z67tcJoP8WVL0y9s9d2gIiICjfT9b312j8zRg/4MrJDlybYz5Pd5+RSQvKqp4aumdTVUQcx7S1zTtDgRkQebJBSFFLmL9B93pKwy4XcJ4jtDHODZGc2Zya4c+YPNy8p7V2NvmCT7TP60HHIux9q7G3zBJ9pn9ayKHRHjarl1DaO9ji6SRgA/mJ8wKDD0UW99y0hUkTQfcyCQkcBH7vbzZgDyq2y4bRlo7pMEUzppJRLUyAB8mWQaN+qzjq55Zk78gchkAO5QEREBERAREQEREBERAREQEREFUdMdsda9IlS3vWq2QiVp+VrgFxH8euOkFcUrZaScB0mOLa2N03e548zHJlnv3tcOLTs5wQDyg1uxPgu+4XeRd6QNaDkHNe1wdyEZHPI79oB5QEHPIiICLJt9DU3KrFLRR6z3bhmBn5SQFM2jTQ5UxVrLxisNaGEOZACHaxBzaXuBI1eOqM8+OW0EJN0ZWx1nwFSUckZa7vYe4EZEF5MjgRwILssuGS6dEQEREBERAREQEREBERAREQf/2Q==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29702" name="AutoShape 6" descr="data:image/jpeg;base64,/9j/4AAQSkZJRgABAQAAAQABAAD/2wCEAAkGBwgHBhUIBwgUFRQXGR8ZGRgXGCAfHBYiIR4gHhkkHh8wHCgsIxsxICQdIjIoJiotLi4uGh80ODMtNyotMCwBCgoKBQUFDgUFDisZExkrKysrKysrKysrKysrKysrKysrKysrKysrKysrKysrKysrKysrKysrKysrKysrKysrK//AABEIAM8A8wMBIgACEQEDEQH/xAAcAAEAAgMBAQEAAAAAAAAAAAAABwgEBQYDAQL/xABMEAABAwICBQUIDggGAwAAAAABAAIDBAUGEQcSITFBUWFxdLMIEzY3gZGTsRUXIjI1QlJVcnOSobLRFDNUYoKi0tMjJFNjwcIlQ6P/xAAUAQEAAAAAAAAAAAAAAAAAAAAA/8QAFBEBAAAAAAAAAAAAAAAAAAAAAP/aAAwDAQACEQMRAD8AnFERARfl72xsL5HAADMk7gOOfMuCvmmHB9pkMTKx87gciIG6w8jiWtPkcUHfooxodOWEqmbvc8dTEPlPjBH8r3H7lIFnvFtvlH+l2itZKzlYc8jyEbweY7UGciIgIiICIiAoj0kaY4bJUutWGmNlmbsfK7bHGeIA+M7l25A8u0Dbab8Xy4aw0KOgkLZ6nNjXDYWMA/xHA8HbQ0bvfEjcqxIN5d8YYjvMhfcr1O/P4uuWt8jBk0eQLX0d0uNC/Xoq+WM782Pc0/cVhogk7B2me/WaVsF7caqHYDrfrWjlD/jHjk7PPlCsLYb1b8QWtlytVQHxu48QeIcODhyKlikLQvi+XDmKW0U8p/R6giN44Ncdkb+Y57DzE57ggtCiIgIiICIiAiEgDMrhr/pYwhZJTC6vMzxvbA3X/mzDc/4kHcoovpNOuE55u9zU9VGPlOjaQPsyOP3LvbDiC0Yhpf0qy17JW8dU7W8ms05Fp5iAg2aIiAiIgL45wa3WccgF9XF6YrpLadHlTLTuyc8CIHme4Nd5dXWQQrpX0j1OKrg63W2Yto2HIAbO/EH3zv3c9rR0E7d0dIiAtthnEd0wvc23Cz1JY4bx8WQfJe3i37xvBByK1KILj4LxNSYtw+y7UWzPY9meZjePfNP3EcoIPFbxQD3Nt1kZeKmzuJ1XxiUDgCxwafKQ4fZCn5AREQEREFbO6Gq3z46bAXbI4GADnJc4np2jzBRepX7ou3SU+Loq/V9xLCAD+8xxDh5izzqKEBERAX0Eg5gr4vSnglqahtPAwuc4hrQN5JOQHnQXRsVYbjZIK4n9ZEx/2mg/8rOWNbKQUFtio2nZGxrB/CAP+FkoCIiAiLnNIl2fZMEVVwheWubGQ0je1z8mMI5w5wKCFtMekmpvFwfYbLUFtMwlsjmn9e4bHbf9MbgBsO0nPZlFCIgLYWO83CwXJtxtNS6ORvEcRxBHFp5CteiC3mjzF9PjPDzbhG0NkadSVnyHAZ7P3SNo828FdOq39zxdX0mMn2/X9xPEdnK5numnyN1/OrIICIiAuC04UMlbo5nMTczGWSZDkDgHeYEnyLvV41dNDW0j6WqjDmPaWuadzgRkQfIgpEi6bSBg+swbfnUVQ0mJ2Zhk4SN6fljYHDgdu4gnmUBEXvRUlRX1baSihc+R51WtaMy4nkQSr3N9DJLimorgPcxwah6XvaW/cxysOuR0YYQGDcMto5SDM868xG7WO5o5mjIc5zPFdcgIiICIiDj9KODxjHDDqWDITxnXhJ+UBtaTyOGzp1TwVUKmCalqHU9TEWvaS1zXDItIORBHA5q764jH2jSzYy/zLyYagDITMAOtwAe34w8oOwbctiCqaKRbxoXxhb5cqSmjqG8HRvA2cM2u1Tn0ZrX0+ijG88moLG5vO6SMAfz+pBxSlrQRgeW53ZuJbjCRBCc4sxslkHEfusO3P5QGW5wW+wdoKjgmFViyrbJlt7zETqn6T9hI5mgdKmemp4aWnbT00TWMaA1rWjINA2AAcAg9EREBERAXJ6VqB9y0eVlPHvEevs/23CT/AKrrF8c1r2lrhmDsIPFBR1F2ulHA1Rg29nvUZNLISYX7Tlx1HH5Q594GfKBxSAiL9wxSTyiGGMuc4gBoGZcTsAA4nNBI2gC3uq9IDakN2QxPfnyZjvY8vuj5irNLgtD+CX4Qw+X17AKmfJ0g36gGeozPlGZJy4uI2gArvUBERARQ1pd0q1NnrnWDDTwJGjKWbeWE/FZw1st525Z5bCNkL1OJr/Vyd8qb3UuPKZnn/sgt9erNbr9b3UF3pGyxu3tdw5wd4dzggqJb1oCpJZjJZL06NvyJWa+XQ4FuzpBPOoV9nLv86z+ld+aezl3+dZ/Su/NBLdH3P1UZB+m4gYG8dSIknzuGX3qT8G4AsGD2a1spy6UjIzSbXkcgOQDRzNAz2Z5qqvs5d/nWf0rvzT2cu/zrP6V35oLpoqWtv15a7WbdpwfrX/muzwTpbv8AYKwMutS+qpyfdNkcXSNHEseTnnzEkHLLZvAWfReNFVQV1Iyro5Q+N7Q5rhucCMwV7IPKqqIaSmdU1UrWMaC5znHINA2kk8AodxNp4pKWrdT4dtvfmj/2yOLQTzMyzLeckHmXzujcQ1FNSQWCmlybKDJKOLg0jvY+jrax6Wt5NsCIJU9vnFX7DR+jk/vJ7fGKv2Kj9HJ/dUVoglT2+MVfsVH6OT+6nt8Yq/YqP0cn91RWiCVPb4xV+xUfo5P7qe3xir9io/Ryf3VFaIJht2n68xu/8lZoJB/tudGfvL/UpfwZjSzYxojPapvdt9/E7Y+PpHEc4zHlzCp+t/gXEVRhfFENzgkyaHBsg4OYSNcHybRzgHgguIiIgIop0v6T5cMzewthLTUFucjzt7xn70Bu4vI27dgGWw57IKrMU4hrZO+Vd8qXHnlfkOgZ5DyILg3O3UV2oXUVypWyRu3teMweTy8Qd4Kia/aBLdUTGWxXV8IPxJG64HMHZggdOsVB/s5d/nWf0rvzT2cu/wA6z+ld+aCWabuf6wyf5rEEYb+7ESfvcFJODNG2HsIvFRSQGSf/AFpci4cuqMsm8RsGeRyJKq77OXf51n9K7809nLv86z+ld+aC6aKlgvt4BzF1n9K7811eEdKuJcPVgdU1r6mL40czy45fuvOZafOOYoLUIsKzXWjvdqjudul1o5G6zT6weQg5gjgQQiCml2rXXK6y18g2yyOkPS5xcfWsREQEREBERAREQWl0G1L6jRvA2Q+8dI0dGuSPXl5F3yjrQJ4uo/rJPxKRUFb+6M8OY+rM7SVRYpT7ovw6j6sztJFFiAiIgIiICIiAiIgu3bznQRk/Ib6gshY9u+D4/oN9QWQgp1jyqkrca1k8p2mokHQA4taPIAB5FoVt8X+FlX1iXtHLUICIiAiIgIiIOos2OrzZray30b26jM8s8+JLjx5SV8XMIgIiICIiAiIgIiILPaBPF1H9ZJ+JSKo60CeLqP6yT8SkVBW/ui/DqPqzO0kUWKU+6L8Oo+rM7SRRYgIiICIiAiIgIiILt274Pj+g31BZCx7d8Hx/Qb6gshBTPF/hZV9Yl7Ry1C2+L/Cyr6xL2jlqEBERAREQEREBERAREQEREBERAREQWe0CeLqP6yT8SkVR1oE8XUf1kn4lIqCt/dF+HUfVmdpIosUp90X4dR9WZ2kiixAREQEREBERAREQXbt3wfH9BvqCyFj274Pj+g31BZCCmeL/AAsq+sS9o5ahbfF/hZV9Yl7Ry1CAiIgIiICIiAiIgIvSeGSnndBM3JzSWkchByK80BERAREQEREFntAni6j+sk/EpFUeaBmObo5iLhvkkI5/dEesFSGgrf3Rfh1H1ZnaSKLFKfdF+HUfVmdpIosQEREBERAREQEREF27d8Hx/Qb6gshY9u+D4/oN9QWQgpni/wALKvrEvaOWoW4xi0sxdWNcNoqJR/8ARy06AiIgIiICIiAi946OqlZrxUzyDxDSR6kQSBplwPWWDEMl1poXOpp3GTXA2Rucc3NceG0+5z3ggbSCo4V354YqiEw1ETXNcMnNcMw4HeCOIUEaf8NWSy0NNU2m2Rwue9wd3tuqCAARsGz7kELoiICIiAtlh+xXHEV0bbrTTl73eZo3FzjwaOJW30YW6ju2O6ahuMAkje52s07jkxxGflAVrLTZ7ZZoTDabfFC07SI2ButznIbT0oPDC1khw3h6Gz0zs2xNyzyy1iSS45cM3EnyraoiCuvdH0sjMXQVRHuX04aOlr3l33Ob51EytTpbwScY4fzo2/5mHN0W3LXzy12E7tuQyJ3EDaBmqvV1FVW6rdSV1O6ORhyc1wyIPOEGOiIgIiICIiAv3FG+aURRNzJIAA4k7l+FKuhjR5V3a7x367Urm00ZD49bZ354ObMhxYDtJ3HIDbtyCxNLGYaZsRPvWgeYZL1REFddOmCKygvj8R0MLnwTbZCBn3p+463I07CDykjkziZXie1r2lr2gg7CDxUJ6e8MWK0YYirrVaYYZDUNYTG0NzaWSEjIZDeBw4IIJREQEREBZdqtldeK5tDbKV0sjjkGtGZ6TyDlJ2Dis7BtJBX4tpKOrjDo3zxtc0/GBeAR5lbiz2Cz2NpFotkMOeQcY2AF2W7M5ZnyoNHhHAlvseHIbdVMEj2N927lcSXOy5gSQOYBF1yIChrulfgek+sf+EKZVDXdK/A9J9Y/8IQQCiIgIiIOz0O+Mqj+k7s3q2Cqfod8ZVH9J3ZvVsEBERAWrvGHbLeyDd7VDMQMg57AXAcgdlmB0FbREFNMYUkFBi2ro6SPVjjqJWNaPigPIA8y0632PvDmu61N2jloUBERAREQWO0M4Sw9WYGgudZZoZJnGTN8jA8nKRzW78wNgG7kUqAADIBcLoP8WVL0y9s9d2gIiICinuj/AAJh603s5VKyinuj/AmHrTezlQVyREQEREG/wB4c0PWYu0ariKneAPDmh6zF2jVcRAREQFDXdK/A9J9Y/wDCFMqhrulfgek+sf8AhCCAUREBERB2eh3xlUf0ndm9WwVT9DvjKo/pO7N6tggIiICIiCnWPvDmu61N2jloVvsfeHNd1qbtHLQoCIiAiIgtRoP8WVL0y9s9d2uE0H+LKl6Ze2eu7QEREBRT3R/gTD1pvZyqVlFPdH+BMPWm9nKgrkiIgIiIN/gDw5oesxdo1XEVO8AeHND1mLtGq4iAiIgKJe6OoXz4UgrGNJEc2TsuAc07TzZho/iClpYl1t1Ld7bJbq+LWjkaWuHKDych4g8CAUFJ0UqYn0IYgoKtzrAW1MW9ubmskA5HAkAkcoO3kG5c57V2NvmCT7TP60HHIux9q7G3zBJ9pn9ay7dogxrWzaj7Y2IfKkkaAPICXeYIP3oMoH1ukaGRu6Jr5HdGqWD+ZzVaRclo6wLRYItjoIJTJLIQZJCMs8hsDRwYNp2knMnbuA61AREQEREFOsfeHNd1qbtHLQrfY+8Oa7rU3aOWhQEREBERBajQf4sqXpl7Z67tcJoP8WVL0y9s9d2gIiICjfT9b312j8zRg/4MrJDlybYz5Pd5+RSQvKqp4aumdTVUQcx7S1zTtDgRkQebJBSFFLmL9B93pKwy4XcJ4jtDHODZGc2Zya4c+YPNy8p7V2NvmCT7TP60HHIux9q7G3zBJ9pn9ayKHRHjarl1DaO9ji6SRgA/mJ8wKDD0UW99y0hUkTQfcyCQkcBH7vbzZgDyq2y4bRlo7pMEUzppJRLUyAB8mWQaN+qzjq55Zk78gchkAO5QEREBERAREQEREBERAREQEREFUdMdsda9IlS3vWq2QiVp+VrgFxH8euOkFcUrZaScB0mOLa2N03e548zHJlnv3tcOLTs5wQDyg1uxPgu+4XeRd6QNaDkHNe1wdyEZHPI79oB5QEHPIiICLJt9DU3KrFLRR6z3bhmBn5SQFM2jTQ5UxVrLxisNaGEOZACHaxBzaXuBI1eOqM8+OW0EJN0ZWx1nwFSUckZa7vYe4EZEF5MjgRwILssuGS6dEQEREBERAREQEREBERAREQf/2Q==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1" name="10 CuadroTexto"/>
          <p:cNvSpPr txBox="1"/>
          <p:nvPr/>
        </p:nvSpPr>
        <p:spPr>
          <a:xfrm>
            <a:off x="-360040" y="4193793"/>
            <a:ext cx="39239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 algn="ctr">
              <a:defRPr/>
            </a:pPr>
            <a:r>
              <a:rPr lang="es-CO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Libre de </a:t>
            </a:r>
            <a:r>
              <a:rPr lang="es-CO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oncocercosis</a:t>
            </a:r>
            <a:endParaRPr lang="es-CO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  <a:p>
            <a:pPr marL="173038" indent="-173038" algn="ctr">
              <a:defRPr/>
            </a:pPr>
            <a:r>
              <a:rPr lang="es-CO" sz="1600" dirty="0" smtClean="0">
                <a:latin typeface="Arial" pitchFamily="34" charset="0"/>
                <a:cs typeface="Arial" pitchFamily="34" charset="0"/>
              </a:rPr>
              <a:t>Primer país del mundo</a:t>
            </a:r>
          </a:p>
        </p:txBody>
      </p:sp>
      <p:sp>
        <p:nvSpPr>
          <p:cNvPr id="27" name="26 CuadroTexto"/>
          <p:cNvSpPr txBox="1"/>
          <p:nvPr/>
        </p:nvSpPr>
        <p:spPr>
          <a:xfrm>
            <a:off x="3059832" y="4149080"/>
            <a:ext cx="29523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 algn="ctr">
              <a:defRPr/>
            </a:pPr>
            <a:r>
              <a:rPr lang="es-CO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Libre de sarampión y rubéola</a:t>
            </a:r>
          </a:p>
        </p:txBody>
      </p:sp>
      <p:sp>
        <p:nvSpPr>
          <p:cNvPr id="29" name="28 CuadroTexto"/>
          <p:cNvSpPr txBox="1"/>
          <p:nvPr/>
        </p:nvSpPr>
        <p:spPr>
          <a:xfrm>
            <a:off x="5940152" y="4221088"/>
            <a:ext cx="29523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 algn="ctr">
              <a:defRPr/>
            </a:pPr>
            <a:r>
              <a:rPr lang="es-CO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Disminución de la malaria</a:t>
            </a:r>
          </a:p>
          <a:p>
            <a:pPr marL="173038" indent="-173038" algn="ctr">
              <a:defRPr/>
            </a:pPr>
            <a:r>
              <a:rPr lang="es-CO" sz="1600" dirty="0" smtClean="0">
                <a:latin typeface="Arial" pitchFamily="34" charset="0"/>
                <a:cs typeface="Arial" pitchFamily="34" charset="0"/>
              </a:rPr>
              <a:t>Líderes en la estrategia de erradicación en América</a:t>
            </a:r>
          </a:p>
        </p:txBody>
      </p:sp>
      <p:pic>
        <p:nvPicPr>
          <p:cNvPr id="31" name="Picture 8" descr="http://brigade.codeforamerica.org/assets/openimpact/icon_community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brightnessContrast bright="100000" contrast="-100000"/>
                    </a14:imgEffect>
                  </a14:imgLayer>
                </a14:imgProps>
              </a:ext>
            </a:extLst>
          </a:blip>
          <a:srcRect l="70669" t="3848" b="5742"/>
          <a:stretch>
            <a:fillRect/>
          </a:stretch>
        </p:blipFill>
        <p:spPr bwMode="auto">
          <a:xfrm flipH="1">
            <a:off x="4139952" y="1916832"/>
            <a:ext cx="864096" cy="208823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2" name="31 Elipse"/>
          <p:cNvSpPr/>
          <p:nvPr/>
        </p:nvSpPr>
        <p:spPr>
          <a:xfrm>
            <a:off x="4421224" y="2117400"/>
            <a:ext cx="72853" cy="42448"/>
          </a:xfrm>
          <a:prstGeom prst="ellipse">
            <a:avLst/>
          </a:prstGeom>
          <a:solidFill>
            <a:srgbClr val="FF0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3" name="32 Elipse"/>
          <p:cNvSpPr/>
          <p:nvPr/>
        </p:nvSpPr>
        <p:spPr>
          <a:xfrm>
            <a:off x="4348371" y="2518537"/>
            <a:ext cx="72853" cy="42448"/>
          </a:xfrm>
          <a:prstGeom prst="ellipse">
            <a:avLst/>
          </a:prstGeom>
          <a:solidFill>
            <a:srgbClr val="FF0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4" name="33 Elipse"/>
          <p:cNvSpPr/>
          <p:nvPr/>
        </p:nvSpPr>
        <p:spPr>
          <a:xfrm>
            <a:off x="4421224" y="2317969"/>
            <a:ext cx="72853" cy="42448"/>
          </a:xfrm>
          <a:prstGeom prst="ellipse">
            <a:avLst/>
          </a:prstGeom>
          <a:solidFill>
            <a:srgbClr val="FF0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5" name="34 Elipse"/>
          <p:cNvSpPr/>
          <p:nvPr/>
        </p:nvSpPr>
        <p:spPr>
          <a:xfrm>
            <a:off x="4639783" y="2251113"/>
            <a:ext cx="72853" cy="42448"/>
          </a:xfrm>
          <a:prstGeom prst="ellipse">
            <a:avLst/>
          </a:prstGeom>
          <a:solidFill>
            <a:srgbClr val="FF0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6" name="35 Elipse"/>
          <p:cNvSpPr/>
          <p:nvPr/>
        </p:nvSpPr>
        <p:spPr>
          <a:xfrm>
            <a:off x="4566930" y="2785962"/>
            <a:ext cx="72853" cy="42448"/>
          </a:xfrm>
          <a:prstGeom prst="ellipse">
            <a:avLst/>
          </a:prstGeom>
          <a:solidFill>
            <a:srgbClr val="FF0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7" name="36 Elipse"/>
          <p:cNvSpPr/>
          <p:nvPr/>
        </p:nvSpPr>
        <p:spPr>
          <a:xfrm>
            <a:off x="4712636" y="2518537"/>
            <a:ext cx="72853" cy="42448"/>
          </a:xfrm>
          <a:prstGeom prst="ellipse">
            <a:avLst/>
          </a:prstGeom>
          <a:solidFill>
            <a:srgbClr val="FF0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8" name="37 Elipse"/>
          <p:cNvSpPr/>
          <p:nvPr/>
        </p:nvSpPr>
        <p:spPr>
          <a:xfrm>
            <a:off x="4858342" y="2986531"/>
            <a:ext cx="72853" cy="42448"/>
          </a:xfrm>
          <a:prstGeom prst="ellipse">
            <a:avLst/>
          </a:prstGeom>
          <a:solidFill>
            <a:srgbClr val="FF0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9" name="38 Elipse"/>
          <p:cNvSpPr/>
          <p:nvPr/>
        </p:nvSpPr>
        <p:spPr>
          <a:xfrm>
            <a:off x="4202664" y="2986531"/>
            <a:ext cx="72853" cy="42448"/>
          </a:xfrm>
          <a:prstGeom prst="ellipse">
            <a:avLst/>
          </a:prstGeom>
          <a:solidFill>
            <a:srgbClr val="FF0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0" name="39 Elipse"/>
          <p:cNvSpPr/>
          <p:nvPr/>
        </p:nvSpPr>
        <p:spPr>
          <a:xfrm>
            <a:off x="4494077" y="3187099"/>
            <a:ext cx="72853" cy="42448"/>
          </a:xfrm>
          <a:prstGeom prst="ellipse">
            <a:avLst/>
          </a:prstGeom>
          <a:solidFill>
            <a:srgbClr val="FF0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1" name="40 Elipse"/>
          <p:cNvSpPr/>
          <p:nvPr/>
        </p:nvSpPr>
        <p:spPr>
          <a:xfrm>
            <a:off x="4566930" y="3454524"/>
            <a:ext cx="72853" cy="42448"/>
          </a:xfrm>
          <a:prstGeom prst="ellipse">
            <a:avLst/>
          </a:prstGeom>
          <a:solidFill>
            <a:srgbClr val="FF0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2" name="Picture 4" descr="https://encrypted-tbn0.gstatic.com/images?q=tbn:ANd9GcR8YezGz4lfOneVpmTOIos_UUBac5eC6wvUnDFEwr_xjJLluR_p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75" b="100000" l="10000" r="90000"/>
                    </a14:imgEffect>
                    <a14:imgEffect>
                      <a14:colorTemperature colorTemp="112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278554" y="2117400"/>
            <a:ext cx="2264368" cy="1970001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43" name="Imagen 3"/>
          <p:cNvPicPr>
            <a:picLocks noChangeAspect="1"/>
          </p:cNvPicPr>
          <p:nvPr/>
        </p:nvPicPr>
        <p:blipFill>
          <a:blip r:embed="rId7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80" y="2251113"/>
            <a:ext cx="1779170" cy="153792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88640"/>
            <a:ext cx="8697144" cy="1008112"/>
          </a:xfrm>
        </p:spPr>
        <p:txBody>
          <a:bodyPr>
            <a:normAutofit/>
          </a:bodyPr>
          <a:lstStyle/>
          <a:p>
            <a:r>
              <a:rPr lang="es-C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Avances en 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es-C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acunación</a:t>
            </a:r>
            <a:endParaRPr lang="es-C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0" y="2564904"/>
            <a:ext cx="248376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defRPr/>
            </a:pPr>
            <a:r>
              <a:rPr lang="es-CO" sz="40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 </a:t>
            </a:r>
          </a:p>
          <a:p>
            <a:pPr marL="173038" indent="-173038">
              <a:defRPr/>
            </a:pPr>
            <a:r>
              <a:rPr lang="es-CO" dirty="0" smtClean="0">
                <a:latin typeface="Arial" pitchFamily="34" charset="0"/>
                <a:cs typeface="Arial" pitchFamily="34" charset="0"/>
              </a:rPr>
              <a:t>  </a:t>
            </a:r>
            <a:endParaRPr lang="es-CO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700" name="AutoShape 4" descr="data:image/jpeg;base64,/9j/4AAQSkZJRgABAQAAAQABAAD/2wCEAAkGBwgHBhUIBwgUFRQXGR8ZGRgXGCAfHBYiIR4gHhkkHh8wHCgsIxsxICQdIjIoJiotLi4uGh80ODMtNyotMCwBCgoKBQUFDgUFDisZExkrKysrKysrKysrKysrKysrKysrKysrKysrKysrKysrKysrKysrKysrKysrKysrKysrK//AABEIAM8A8wMBIgACEQEDEQH/xAAcAAEAAgMBAQEAAAAAAAAAAAAABwgEBQYDAQL/xABMEAABAwICBQUIDggGAwAAAAABAAIDBAUGEQcSITFBUWFxdLMIEzY3gZGTsRUXIjI1QlJVcnOSobLRFDNUYoKi0tMjJFNjwcIlQ6P/xAAUAQEAAAAAAAAAAAAAAAAAAAAA/8QAFBEBAAAAAAAAAAAAAAAAAAAAAP/aAAwDAQACEQMRAD8AnFERARfl72xsL5HAADMk7gOOfMuCvmmHB9pkMTKx87gciIG6w8jiWtPkcUHfooxodOWEqmbvc8dTEPlPjBH8r3H7lIFnvFtvlH+l2itZKzlYc8jyEbweY7UGciIgIiICIiAoj0kaY4bJUutWGmNlmbsfK7bHGeIA+M7l25A8u0Dbab8Xy4aw0KOgkLZ6nNjXDYWMA/xHA8HbQ0bvfEjcqxIN5d8YYjvMhfcr1O/P4uuWt8jBk0eQLX0d0uNC/Xoq+WM782Pc0/cVhogk7B2me/WaVsF7caqHYDrfrWjlD/jHjk7PPlCsLYb1b8QWtlytVQHxu48QeIcODhyKlikLQvi+XDmKW0U8p/R6giN44Ncdkb+Y57DzE57ggtCiIgIiICIiAiEgDMrhr/pYwhZJTC6vMzxvbA3X/mzDc/4kHcoovpNOuE55u9zU9VGPlOjaQPsyOP3LvbDiC0Yhpf0qy17JW8dU7W8ms05Fp5iAg2aIiAiIgL45wa3WccgF9XF6YrpLadHlTLTuyc8CIHme4Nd5dXWQQrpX0j1OKrg63W2Yto2HIAbO/EH3zv3c9rR0E7d0dIiAtthnEd0wvc23Cz1JY4bx8WQfJe3i37xvBByK1KILj4LxNSYtw+y7UWzPY9meZjePfNP3EcoIPFbxQD3Nt1kZeKmzuJ1XxiUDgCxwafKQ4fZCn5AREQEREFbO6Gq3z46bAXbI4GADnJc4np2jzBRepX7ou3SU+Loq/V9xLCAD+8xxDh5izzqKEBERAX0Eg5gr4vSnglqahtPAwuc4hrQN5JOQHnQXRsVYbjZIK4n9ZEx/2mg/8rOWNbKQUFtio2nZGxrB/CAP+FkoCIiAiLnNIl2fZMEVVwheWubGQ0je1z8mMI5w5wKCFtMekmpvFwfYbLUFtMwlsjmn9e4bHbf9MbgBsO0nPZlFCIgLYWO83CwXJtxtNS6ORvEcRxBHFp5CteiC3mjzF9PjPDzbhG0NkadSVnyHAZ7P3SNo828FdOq39zxdX0mMn2/X9xPEdnK5numnyN1/OrIICIiAuC04UMlbo5nMTczGWSZDkDgHeYEnyLvV41dNDW0j6WqjDmPaWuadzgRkQfIgpEi6bSBg+swbfnUVQ0mJ2Zhk4SN6fljYHDgdu4gnmUBEXvRUlRX1baSihc+R51WtaMy4nkQSr3N9DJLimorgPcxwah6XvaW/cxysOuR0YYQGDcMto5SDM868xG7WO5o5mjIc5zPFdcgIiICIiDj9KODxjHDDqWDITxnXhJ+UBtaTyOGzp1TwVUKmCalqHU9TEWvaS1zXDItIORBHA5q764jH2jSzYy/zLyYagDITMAOtwAe34w8oOwbctiCqaKRbxoXxhb5cqSmjqG8HRvA2cM2u1Tn0ZrX0+ijG88moLG5vO6SMAfz+pBxSlrQRgeW53ZuJbjCRBCc4sxslkHEfusO3P5QGW5wW+wdoKjgmFViyrbJlt7zETqn6T9hI5mgdKmemp4aWnbT00TWMaA1rWjINA2AAcAg9EREBERAXJ6VqB9y0eVlPHvEevs/23CT/AKrrF8c1r2lrhmDsIPFBR1F2ulHA1Rg29nvUZNLISYX7Tlx1HH5Q594GfKBxSAiL9wxSTyiGGMuc4gBoGZcTsAA4nNBI2gC3uq9IDakN2QxPfnyZjvY8vuj5irNLgtD+CX4Qw+X17AKmfJ0g36gGeozPlGZJy4uI2gArvUBERARQ1pd0q1NnrnWDDTwJGjKWbeWE/FZw1st525Z5bCNkL1OJr/Vyd8qb3UuPKZnn/sgt9erNbr9b3UF3pGyxu3tdw5wd4dzggqJb1oCpJZjJZL06NvyJWa+XQ4FuzpBPOoV9nLv86z+ld+aezl3+dZ/Su/NBLdH3P1UZB+m4gYG8dSIknzuGX3qT8G4AsGD2a1spy6UjIzSbXkcgOQDRzNAz2Z5qqvs5d/nWf0rvzT2cu/zrP6V35oLpoqWtv15a7WbdpwfrX/muzwTpbv8AYKwMutS+qpyfdNkcXSNHEseTnnzEkHLLZvAWfReNFVQV1Iyro5Q+N7Q5rhucCMwV7IPKqqIaSmdU1UrWMaC5znHINA2kk8AodxNp4pKWrdT4dtvfmj/2yOLQTzMyzLeckHmXzujcQ1FNSQWCmlybKDJKOLg0jvY+jrax6Wt5NsCIJU9vnFX7DR+jk/vJ7fGKv2Kj9HJ/dUVoglT2+MVfsVH6OT+6nt8Yq/YqP0cn91RWiCVPb4xV+xUfo5P7qe3xir9io/Ryf3VFaIJht2n68xu/8lZoJB/tudGfvL/UpfwZjSzYxojPapvdt9/E7Y+PpHEc4zHlzCp+t/gXEVRhfFENzgkyaHBsg4OYSNcHybRzgHgguIiIgIop0v6T5cMzewthLTUFucjzt7xn70Bu4vI27dgGWw57IKrMU4hrZO+Vd8qXHnlfkOgZ5DyILg3O3UV2oXUVypWyRu3teMweTy8Qd4Kia/aBLdUTGWxXV8IPxJG64HMHZggdOsVB/s5d/nWf0rvzT2cu/wA6z+ld+aCWabuf6wyf5rEEYb+7ESfvcFJODNG2HsIvFRSQGSf/AFpci4cuqMsm8RsGeRyJKq77OXf51n9K7809nLv86z+ld+aC6aKlgvt4BzF1n9K7811eEdKuJcPVgdU1r6mL40czy45fuvOZafOOYoLUIsKzXWjvdqjudul1o5G6zT6weQg5gjgQQiCml2rXXK6y18g2yyOkPS5xcfWsREQEREBERAREQWl0G1L6jRvA2Q+8dI0dGuSPXl5F3yjrQJ4uo/rJPxKRUFb+6M8OY+rM7SVRYpT7ovw6j6sztJFFiAiIgIiICIiAiIgu3bznQRk/Ib6gshY9u+D4/oN9QWQgp1jyqkrca1k8p2mokHQA4taPIAB5FoVt8X+FlX1iXtHLUICIiAiIgIiIOos2OrzZray30b26jM8s8+JLjx5SV8XMIgIiICIiAiIgIiILPaBPF1H9ZJ+JSKo60CeLqP6yT8SkVBW/ui/DqPqzO0kUWKU+6L8Oo+rM7SRRYgIiICIiAiIgIiILt274Pj+g31BZCx7d8Hx/Qb6gshBTPF/hZV9Yl7Ry1C2+L/Cyr6xL2jlqEBERAREQEREBERAREQEREBERAREQWe0CeLqP6yT8SkVR1oE8XUf1kn4lIqCt/dF+HUfVmdpIosUp90X4dR9WZ2kiixAREQEREBERAREQXbt3wfH9BvqCyFj274Pj+g31BZCCmeL/AAsq+sS9o5ahbfF/hZV9Yl7Ry1CAiIgIiICIiAiIgIvSeGSnndBM3JzSWkchByK80BERAREQEREFntAni6j+sk/EpFUeaBmObo5iLhvkkI5/dEesFSGgrf3Rfh1H1ZnaSKLFKfdF+HUfVmdpIosQEREBERAREQEREF27d8Hx/Qb6gshY9u+D4/oN9QWQgpni/wALKvrEvaOWoW4xi0sxdWNcNoqJR/8ARy06AiIgIiICIiAi946OqlZrxUzyDxDSR6kQSBplwPWWDEMl1poXOpp3GTXA2Rucc3NceG0+5z3ggbSCo4V354YqiEw1ETXNcMnNcMw4HeCOIUEaf8NWSy0NNU2m2Rwue9wd3tuqCAARsGz7kELoiICIiAtlh+xXHEV0bbrTTl73eZo3FzjwaOJW30YW6ju2O6ahuMAkje52s07jkxxGflAVrLTZ7ZZoTDabfFC07SI2ButznIbT0oPDC1khw3h6Gz0zs2xNyzyy1iSS45cM3EnyraoiCuvdH0sjMXQVRHuX04aOlr3l33Ob51EytTpbwScY4fzo2/5mHN0W3LXzy12E7tuQyJ3EDaBmqvV1FVW6rdSV1O6ORhyc1wyIPOEGOiIgIiICIiAv3FG+aURRNzJIAA4k7l+FKuhjR5V3a7x367Urm00ZD49bZ354ObMhxYDtJ3HIDbtyCxNLGYaZsRPvWgeYZL1REFddOmCKygvj8R0MLnwTbZCBn3p+463I07CDykjkziZXie1r2lr2gg7CDxUJ6e8MWK0YYirrVaYYZDUNYTG0NzaWSEjIZDeBw4IIJREQEREBZdqtldeK5tDbKV0sjjkGtGZ6TyDlJ2Dis7BtJBX4tpKOrjDo3zxtc0/GBeAR5lbiz2Cz2NpFotkMOeQcY2AF2W7M5ZnyoNHhHAlvseHIbdVMEj2N927lcSXOy5gSQOYBF1yIChrulfgek+sf+EKZVDXdK/A9J9Y/8IQQCiIgIiIOz0O+Mqj+k7s3q2Cqfod8ZVH9J3ZvVsEBERAWrvGHbLeyDd7VDMQMg57AXAcgdlmB0FbREFNMYUkFBi2ro6SPVjjqJWNaPigPIA8y0632PvDmu61N2jloUBERAREQWO0M4Sw9WYGgudZZoZJnGTN8jA8nKRzW78wNgG7kUqAADIBcLoP8WVL0y9s9d2gIiICinuj/AAJh603s5VKyinuj/AmHrTezlQVyREQEREG/wB4c0PWYu0ariKneAPDmh6zF2jVcRAREQFDXdK/A9J9Y/wDCFMqhrulfgek+sf8AhCCAUREBERB2eh3xlUf0ndm9WwVT9DvjKo/pO7N6tggIiICIiCnWPvDmu61N2jloVvsfeHNd1qbtHLQoCIiAiIgtRoP8WVL0y9s9d2uE0H+LKl6Ze2eu7QEREBRT3R/gTD1pvZyqVlFPdH+BMPWm9nKgrkiIgIiIN/gDw5oesxdo1XEVO8AeHND1mLtGq4iAiIgKJe6OoXz4UgrGNJEc2TsuAc07TzZho/iClpYl1t1Ld7bJbq+LWjkaWuHKDych4g8CAUFJ0UqYn0IYgoKtzrAW1MW9ubmskA5HAkAkcoO3kG5c57V2NvmCT7TP60HHIux9q7G3zBJ9pn9ay7dogxrWzaj7Y2IfKkkaAPICXeYIP3oMoH1ukaGRu6Jr5HdGqWD+ZzVaRclo6wLRYItjoIJTJLIQZJCMs8hsDRwYNp2knMnbuA61AREQEREFOsfeHNd1qbtHLQrfY+8Oa7rU3aOWhQEREBERBajQf4sqXpl7Z67tcJoP8WVL0y9s9d2gIiICjfT9b312j8zRg/4MrJDlybYz5Pd5+RSQvKqp4aumdTVUQcx7S1zTtDgRkQebJBSFFLmL9B93pKwy4XcJ4jtDHODZGc2Zya4c+YPNy8p7V2NvmCT7TP60HHIux9q7G3zBJ9pn9ayKHRHjarl1DaO9ji6SRgA/mJ8wKDD0UW99y0hUkTQfcyCQkcBH7vbzZgDyq2y4bRlo7pMEUzppJRLUyAB8mWQaN+qzjq55Zk78gchkAO5QEREBERAREQEREBERAREQEREFUdMdsda9IlS3vWq2QiVp+VrgFxH8euOkFcUrZaScB0mOLa2N03e548zHJlnv3tcOLTs5wQDyg1uxPgu+4XeRd6QNaDkHNe1wdyEZHPI79oB5QEHPIiICLJt9DU3KrFLRR6z3bhmBn5SQFM2jTQ5UxVrLxisNaGEOZACHaxBzaXuBI1eOqM8+OW0EJN0ZWx1nwFSUckZa7vYe4EZEF5MjgRwILssuGS6dEQEREBERAREQEREBERAREQf/2Q==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29702" name="AutoShape 6" descr="data:image/jpeg;base64,/9j/4AAQSkZJRgABAQAAAQABAAD/2wCEAAkGBwgHBhUIBwgUFRQXGR8ZGRgXGCAfHBYiIR4gHhkkHh8wHCgsIxsxICQdIjIoJiotLi4uGh80ODMtNyotMCwBCgoKBQUFDgUFDisZExkrKysrKysrKysrKysrKysrKysrKysrKysrKysrKysrKysrKysrKysrKysrKysrKysrK//AABEIAM8A8wMBIgACEQEDEQH/xAAcAAEAAgMBAQEAAAAAAAAAAAAABwgEBQYDAQL/xABMEAABAwICBQUIDggGAwAAAAABAAIDBAUGEQcSITFBUWFxdLMIEzY3gZGTsRUXIjI1QlJVcnOSobLRFDNUYoKi0tMjJFNjwcIlQ6P/xAAUAQEAAAAAAAAAAAAAAAAAAAAA/8QAFBEBAAAAAAAAAAAAAAAAAAAAAP/aAAwDAQACEQMRAD8AnFERARfl72xsL5HAADMk7gOOfMuCvmmHB9pkMTKx87gciIG6w8jiWtPkcUHfooxodOWEqmbvc8dTEPlPjBH8r3H7lIFnvFtvlH+l2itZKzlYc8jyEbweY7UGciIgIiICIiAoj0kaY4bJUutWGmNlmbsfK7bHGeIA+M7l25A8u0Dbab8Xy4aw0KOgkLZ6nNjXDYWMA/xHA8HbQ0bvfEjcqxIN5d8YYjvMhfcr1O/P4uuWt8jBk0eQLX0d0uNC/Xoq+WM782Pc0/cVhogk7B2me/WaVsF7caqHYDrfrWjlD/jHjk7PPlCsLYb1b8QWtlytVQHxu48QeIcODhyKlikLQvi+XDmKW0U8p/R6giN44Ncdkb+Y57DzE57ggtCiIgIiICIiAiEgDMrhr/pYwhZJTC6vMzxvbA3X/mzDc/4kHcoovpNOuE55u9zU9VGPlOjaQPsyOP3LvbDiC0Yhpf0qy17JW8dU7W8ms05Fp5iAg2aIiAiIgL45wa3WccgF9XF6YrpLadHlTLTuyc8CIHme4Nd5dXWQQrpX0j1OKrg63W2Yto2HIAbO/EH3zv3c9rR0E7d0dIiAtthnEd0wvc23Cz1JY4bx8WQfJe3i37xvBByK1KILj4LxNSYtw+y7UWzPY9meZjePfNP3EcoIPFbxQD3Nt1kZeKmzuJ1XxiUDgCxwafKQ4fZCn5AREQEREFbO6Gq3z46bAXbI4GADnJc4np2jzBRepX7ou3SU+Loq/V9xLCAD+8xxDh5izzqKEBERAX0Eg5gr4vSnglqahtPAwuc4hrQN5JOQHnQXRsVYbjZIK4n9ZEx/2mg/8rOWNbKQUFtio2nZGxrB/CAP+FkoCIiAiLnNIl2fZMEVVwheWubGQ0je1z8mMI5w5wKCFtMekmpvFwfYbLUFtMwlsjmn9e4bHbf9MbgBsO0nPZlFCIgLYWO83CwXJtxtNS6ORvEcRxBHFp5CteiC3mjzF9PjPDzbhG0NkadSVnyHAZ7P3SNo828FdOq39zxdX0mMn2/X9xPEdnK5numnyN1/OrIICIiAuC04UMlbo5nMTczGWSZDkDgHeYEnyLvV41dNDW0j6WqjDmPaWuadzgRkQfIgpEi6bSBg+swbfnUVQ0mJ2Zhk4SN6fljYHDgdu4gnmUBEXvRUlRX1baSihc+R51WtaMy4nkQSr3N9DJLimorgPcxwah6XvaW/cxysOuR0YYQGDcMto5SDM868xG7WO5o5mjIc5zPFdcgIiICIiDj9KODxjHDDqWDITxnXhJ+UBtaTyOGzp1TwVUKmCalqHU9TEWvaS1zXDItIORBHA5q764jH2jSzYy/zLyYagDITMAOtwAe34w8oOwbctiCqaKRbxoXxhb5cqSmjqG8HRvA2cM2u1Tn0ZrX0+ijG88moLG5vO6SMAfz+pBxSlrQRgeW53ZuJbjCRBCc4sxslkHEfusO3P5QGW5wW+wdoKjgmFViyrbJlt7zETqn6T9hI5mgdKmemp4aWnbT00TWMaA1rWjINA2AAcAg9EREBERAXJ6VqB9y0eVlPHvEevs/23CT/AKrrF8c1r2lrhmDsIPFBR1F2ulHA1Rg29nvUZNLISYX7Tlx1HH5Q594GfKBxSAiL9wxSTyiGGMuc4gBoGZcTsAA4nNBI2gC3uq9IDakN2QxPfnyZjvY8vuj5irNLgtD+CX4Qw+X17AKmfJ0g36gGeozPlGZJy4uI2gArvUBERARQ1pd0q1NnrnWDDTwJGjKWbeWE/FZw1st525Z5bCNkL1OJr/Vyd8qb3UuPKZnn/sgt9erNbr9b3UF3pGyxu3tdw5wd4dzggqJb1oCpJZjJZL06NvyJWa+XQ4FuzpBPOoV9nLv86z+ld+aezl3+dZ/Su/NBLdH3P1UZB+m4gYG8dSIknzuGX3qT8G4AsGD2a1spy6UjIzSbXkcgOQDRzNAz2Z5qqvs5d/nWf0rvzT2cu/zrP6V35oLpoqWtv15a7WbdpwfrX/muzwTpbv8AYKwMutS+qpyfdNkcXSNHEseTnnzEkHLLZvAWfReNFVQV1Iyro5Q+N7Q5rhucCMwV7IPKqqIaSmdU1UrWMaC5znHINA2kk8AodxNp4pKWrdT4dtvfmj/2yOLQTzMyzLeckHmXzujcQ1FNSQWCmlybKDJKOLg0jvY+jrax6Wt5NsCIJU9vnFX7DR+jk/vJ7fGKv2Kj9HJ/dUVoglT2+MVfsVH6OT+6nt8Yq/YqP0cn91RWiCVPb4xV+xUfo5P7qe3xir9io/Ryf3VFaIJht2n68xu/8lZoJB/tudGfvL/UpfwZjSzYxojPapvdt9/E7Y+PpHEc4zHlzCp+t/gXEVRhfFENzgkyaHBsg4OYSNcHybRzgHgguIiIgIop0v6T5cMzewthLTUFucjzt7xn70Bu4vI27dgGWw57IKrMU4hrZO+Vd8qXHnlfkOgZ5DyILg3O3UV2oXUVypWyRu3teMweTy8Qd4Kia/aBLdUTGWxXV8IPxJG64HMHZggdOsVB/s5d/nWf0rvzT2cu/wA6z+ld+aCWabuf6wyf5rEEYb+7ESfvcFJODNG2HsIvFRSQGSf/AFpci4cuqMsm8RsGeRyJKq77OXf51n9K7809nLv86z+ld+aC6aKlgvt4BzF1n9K7811eEdKuJcPVgdU1r6mL40czy45fuvOZafOOYoLUIsKzXWjvdqjudul1o5G6zT6weQg5gjgQQiCml2rXXK6y18g2yyOkPS5xcfWsREQEREBERAREQWl0G1L6jRvA2Q+8dI0dGuSPXl5F3yjrQJ4uo/rJPxKRUFb+6M8OY+rM7SVRYpT7ovw6j6sztJFFiAiIgIiICIiAiIgu3bznQRk/Ib6gshY9u+D4/oN9QWQgp1jyqkrca1k8p2mokHQA4taPIAB5FoVt8X+FlX1iXtHLUICIiAiIgIiIOos2OrzZray30b26jM8s8+JLjx5SV8XMIgIiICIiAiIgIiILPaBPF1H9ZJ+JSKo60CeLqP6yT8SkVBW/ui/DqPqzO0kUWKU+6L8Oo+rM7SRRYgIiICIiAiIgIiILt274Pj+g31BZCx7d8Hx/Qb6gshBTPF/hZV9Yl7Ry1C2+L/Cyr6xL2jlqEBERAREQEREBERAREQEREBERAREQWe0CeLqP6yT8SkVR1oE8XUf1kn4lIqCt/dF+HUfVmdpIosUp90X4dR9WZ2kiixAREQEREBERAREQXbt3wfH9BvqCyFj274Pj+g31BZCCmeL/AAsq+sS9o5ahbfF/hZV9Yl7Ry1CAiIgIiICIiAiIgIvSeGSnndBM3JzSWkchByK80BERAREQEREFntAni6j+sk/EpFUeaBmObo5iLhvkkI5/dEesFSGgrf3Rfh1H1ZnaSKLFKfdF+HUfVmdpIosQEREBERAREQEREF27d8Hx/Qb6gshY9u+D4/oN9QWQgpni/wALKvrEvaOWoW4xi0sxdWNcNoqJR/8ARy06AiIgIiICIiAi946OqlZrxUzyDxDSR6kQSBplwPWWDEMl1poXOpp3GTXA2Rucc3NceG0+5z3ggbSCo4V354YqiEw1ETXNcMnNcMw4HeCOIUEaf8NWSy0NNU2m2Rwue9wd3tuqCAARsGz7kELoiICIiAtlh+xXHEV0bbrTTl73eZo3FzjwaOJW30YW6ju2O6ahuMAkje52s07jkxxGflAVrLTZ7ZZoTDabfFC07SI2ButznIbT0oPDC1khw3h6Gz0zs2xNyzyy1iSS45cM3EnyraoiCuvdH0sjMXQVRHuX04aOlr3l33Ob51EytTpbwScY4fzo2/5mHN0W3LXzy12E7tuQyJ3EDaBmqvV1FVW6rdSV1O6ORhyc1wyIPOEGOiIgIiICIiAv3FG+aURRNzJIAA4k7l+FKuhjR5V3a7x367Urm00ZD49bZ354ObMhxYDtJ3HIDbtyCxNLGYaZsRPvWgeYZL1REFddOmCKygvj8R0MLnwTbZCBn3p+463I07CDykjkziZXie1r2lr2gg7CDxUJ6e8MWK0YYirrVaYYZDUNYTG0NzaWSEjIZDeBw4IIJREQEREBZdqtldeK5tDbKV0sjjkGtGZ6TyDlJ2Dis7BtJBX4tpKOrjDo3zxtc0/GBeAR5lbiz2Cz2NpFotkMOeQcY2AF2W7M5ZnyoNHhHAlvseHIbdVMEj2N927lcSXOy5gSQOYBF1yIChrulfgek+sf+EKZVDXdK/A9J9Y/8IQQCiIgIiIOz0O+Mqj+k7s3q2Cqfod8ZVH9J3ZvVsEBERAWrvGHbLeyDd7VDMQMg57AXAcgdlmB0FbREFNMYUkFBi2ro6SPVjjqJWNaPigPIA8y0632PvDmu61N2jloUBERAREQWO0M4Sw9WYGgudZZoZJnGTN8jA8nKRzW78wNgG7kUqAADIBcLoP8WVL0y9s9d2gIiICinuj/AAJh603s5VKyinuj/AmHrTezlQVyREQEREG/wB4c0PWYu0ariKneAPDmh6zF2jVcRAREQFDXdK/A9J9Y/wDCFMqhrulfgek+sf8AhCCAUREBERB2eh3xlUf0ndm9WwVT9DvjKo/pO7N6tggIiICIiCnWPvDmu61N2jloVvsfeHNd1qbtHLQoCIiAiIgtRoP8WVL0y9s9d2uE0H+LKl6Ze2eu7QEREBRT3R/gTD1pvZyqVlFPdH+BMPWm9nKgrkiIgIiIN/gDw5oesxdo1XEVO8AeHND1mLtGq4iAiIgKJe6OoXz4UgrGNJEc2TsuAc07TzZho/iClpYl1t1Ld7bJbq+LWjkaWuHKDych4g8CAUFJ0UqYn0IYgoKtzrAW1MW9ubmskA5HAkAkcoO3kG5c57V2NvmCT7TP60HHIux9q7G3zBJ9pn9ay7dogxrWzaj7Y2IfKkkaAPICXeYIP3oMoH1ukaGRu6Jr5HdGqWD+ZzVaRclo6wLRYItjoIJTJLIQZJCMs8hsDRwYNp2knMnbuA61AREQEREFOsfeHNd1qbtHLQrfY+8Oa7rU3aOWhQEREBERBajQf4sqXpl7Z67tcJoP8WVL0y9s9d2gIiICjfT9b312j8zRg/4MrJDlybYz5Pd5+RSQvKqp4aumdTVUQcx7S1zTtDgRkQebJBSFFLmL9B93pKwy4XcJ4jtDHODZGc2Zya4c+YPNy8p7V2NvmCT7TP60HHIux9q7G3zBJ9pn9ayKHRHjarl1DaO9ji6SRgA/mJ8wKDD0UW99y0hUkTQfcyCQkcBH7vbzZgDyq2y4bRlo7pMEUzppJRLUyAB8mWQaN+qzjq55Zk78gchkAO5QEREBERAREQEREBERAREQEREFUdMdsda9IlS3vWq2QiVp+VrgFxH8euOkFcUrZaScB0mOLa2N03e548zHJlnv3tcOLTs5wQDyg1uxPgu+4XeRd6QNaDkHNe1wdyEZHPI79oB5QEHPIiICLJt9DU3KrFLRR6z3bhmBn5SQFM2jTQ5UxVrLxisNaGEOZACHaxBzaXuBI1eOqM8+OW0EJN0ZWx1nwFSUckZa7vYe4EZEF5MjgRwILssuGS6dEQEREBERAREQEREBERAREQf/2Q==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52" name="51 CuadroTexto"/>
          <p:cNvSpPr txBox="1"/>
          <p:nvPr/>
        </p:nvSpPr>
        <p:spPr>
          <a:xfrm>
            <a:off x="179512" y="1988840"/>
            <a:ext cx="40324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CO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CO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Coberturas superiores a 90% </a:t>
            </a:r>
          </a:p>
          <a:p>
            <a:pPr>
              <a:buFont typeface="Arial" pitchFamily="34" charset="0"/>
              <a:buChar char="•"/>
            </a:pPr>
            <a:endParaRPr lang="es-CO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CO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Vacunas contra 19 enfermedades</a:t>
            </a:r>
          </a:p>
          <a:p>
            <a:pPr>
              <a:buFont typeface="Arial" pitchFamily="34" charset="0"/>
              <a:buChar char="•"/>
            </a:pPr>
            <a:endParaRPr lang="es-CO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95250" indent="-95250">
              <a:buFont typeface="Arial" pitchFamily="34" charset="0"/>
              <a:buChar char="•"/>
            </a:pPr>
            <a:r>
              <a:rPr lang="es-CO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Uno de los esquemas más completos de América Latina</a:t>
            </a:r>
          </a:p>
          <a:p>
            <a:pPr>
              <a:buFont typeface="Arial" pitchFamily="34" charset="0"/>
              <a:buChar char="•"/>
            </a:pPr>
            <a:endParaRPr lang="es-CO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CO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Cuatro nuevas vacunas gratis: </a:t>
            </a:r>
          </a:p>
          <a:p>
            <a:pPr lvl="1">
              <a:buFont typeface="Wingdings" pitchFamily="2" charset="2"/>
              <a:buChar char="ü"/>
            </a:pPr>
            <a:r>
              <a:rPr lang="es-CO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Cáncer de cuello uterino para   </a:t>
            </a:r>
          </a:p>
          <a:p>
            <a:pPr lvl="1"/>
            <a:r>
              <a:rPr lang="es-CO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2,4 millones de mujeres.</a:t>
            </a:r>
          </a:p>
          <a:p>
            <a:pPr lvl="1">
              <a:buFont typeface="Wingdings" pitchFamily="2" charset="2"/>
              <a:buChar char="ü"/>
            </a:pPr>
            <a:r>
              <a:rPr lang="es-CO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Hepatitis A para 643 mil niños</a:t>
            </a:r>
          </a:p>
          <a:p>
            <a:pPr lvl="1">
              <a:buFont typeface="Wingdings" pitchFamily="2" charset="2"/>
              <a:buChar char="ü"/>
            </a:pPr>
            <a:r>
              <a:rPr lang="es-CO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Neumococo</a:t>
            </a:r>
          </a:p>
          <a:p>
            <a:pPr lvl="1">
              <a:buFont typeface="Wingdings" pitchFamily="2" charset="2"/>
              <a:buChar char="ü"/>
            </a:pPr>
            <a:r>
              <a:rPr lang="es-CO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Tosferina </a:t>
            </a:r>
            <a:r>
              <a:rPr lang="es-CO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acelular</a:t>
            </a:r>
            <a:r>
              <a:rPr lang="es-CO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para </a:t>
            </a:r>
          </a:p>
          <a:p>
            <a:pPr lvl="1"/>
            <a:r>
              <a:rPr lang="es-CO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s-CO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CO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madres gestantes.</a:t>
            </a:r>
          </a:p>
        </p:txBody>
      </p:sp>
      <p:graphicFrame>
        <p:nvGraphicFramePr>
          <p:cNvPr id="9" name="23 Gráfico"/>
          <p:cNvGraphicFramePr/>
          <p:nvPr/>
        </p:nvGraphicFramePr>
        <p:xfrm>
          <a:off x="4211960" y="1916832"/>
          <a:ext cx="5472608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67544" y="1196752"/>
            <a:ext cx="8424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3232150" algn="l"/>
              </a:tabLst>
            </a:pPr>
            <a:r>
              <a:rPr lang="es-CO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Guías de práctica clínica</a:t>
            </a:r>
          </a:p>
          <a:p>
            <a:pPr algn="ctr">
              <a:tabLst>
                <a:tab pos="3232150" algn="l"/>
              </a:tabLst>
            </a:pPr>
            <a:endParaRPr lang="es-CO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CO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25 guías de práctica clínica</a:t>
            </a:r>
            <a:r>
              <a:rPr lang="es-C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basadas en la evidencia, en temas de interés para el país:</a:t>
            </a:r>
            <a:endParaRPr lang="es-CO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11 Grupo"/>
          <p:cNvGrpSpPr>
            <a:grpSpLocks/>
          </p:cNvGrpSpPr>
          <p:nvPr/>
        </p:nvGrpSpPr>
        <p:grpSpPr bwMode="auto">
          <a:xfrm>
            <a:off x="625079" y="3068960"/>
            <a:ext cx="3298850" cy="3350915"/>
            <a:chOff x="621797" y="2662866"/>
            <a:chExt cx="6044731" cy="6659836"/>
          </a:xfrm>
        </p:grpSpPr>
        <p:pic>
          <p:nvPicPr>
            <p:cNvPr id="9" name="Picture 2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-764558">
              <a:off x="621797" y="3350527"/>
              <a:ext cx="4752975" cy="597217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10" name="Picture 3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-364037">
              <a:off x="1146111" y="3115213"/>
              <a:ext cx="4772025" cy="597217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11" name="Picture 6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70703" y="2662866"/>
              <a:ext cx="4695825" cy="601027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</p:pic>
      </p:grpSp>
      <p:sp>
        <p:nvSpPr>
          <p:cNvPr id="12" name="11 CuadroTexto"/>
          <p:cNvSpPr txBox="1"/>
          <p:nvPr/>
        </p:nvSpPr>
        <p:spPr>
          <a:xfrm>
            <a:off x="5076056" y="2999392"/>
            <a:ext cx="3645545" cy="2834909"/>
          </a:xfrm>
          <a:prstGeom prst="rect">
            <a:avLst/>
          </a:prstGeom>
          <a:noFill/>
        </p:spPr>
        <p:txBody>
          <a:bodyPr lIns="64291" tIns="32146" rIns="64291" bIns="32146">
            <a:spAutoFit/>
          </a:bodyPr>
          <a:lstStyle/>
          <a:p>
            <a:pPr algn="l">
              <a:buFont typeface="Wingdings" pitchFamily="2" charset="2"/>
              <a:buChar char="ü"/>
              <a:defRPr/>
            </a:pPr>
            <a:r>
              <a:rPr lang="es-C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Salud infantil y salud materna</a:t>
            </a:r>
          </a:p>
          <a:p>
            <a:pPr algn="l">
              <a:buFont typeface="Wingdings" pitchFamily="2" charset="2"/>
              <a:buChar char="ü"/>
              <a:defRPr/>
            </a:pPr>
            <a:endParaRPr lang="es-CO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ü"/>
              <a:defRPr/>
            </a:pPr>
            <a:r>
              <a:rPr lang="es-C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C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Enfermedades crónicas</a:t>
            </a:r>
            <a:endParaRPr lang="es-CO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ü"/>
              <a:defRPr/>
            </a:pPr>
            <a:endParaRPr lang="es-CO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ü"/>
              <a:defRPr/>
            </a:pPr>
            <a:r>
              <a:rPr lang="es-C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Salud mental</a:t>
            </a:r>
          </a:p>
          <a:p>
            <a:pPr algn="l">
              <a:buFont typeface="Wingdings" pitchFamily="2" charset="2"/>
              <a:buChar char="ü"/>
              <a:defRPr/>
            </a:pPr>
            <a:endParaRPr lang="es-CO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ü"/>
              <a:defRPr/>
            </a:pPr>
            <a:r>
              <a:rPr lang="es-C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Infecciones de </a:t>
            </a:r>
            <a:r>
              <a:rPr lang="es-C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transmisión sexual</a:t>
            </a:r>
            <a:endParaRPr lang="es-CO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1 Título"/>
          <p:cNvSpPr txBox="1">
            <a:spLocks/>
          </p:cNvSpPr>
          <p:nvPr/>
        </p:nvSpPr>
        <p:spPr>
          <a:xfrm>
            <a:off x="467544" y="332656"/>
            <a:ext cx="8229600" cy="10081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Arial" pitchFamily="34" charset="0"/>
              </a:rPr>
              <a:t>Avances en calidad</a:t>
            </a:r>
            <a:endParaRPr kumimoji="0" lang="es-CO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CO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Regulación</a:t>
            </a:r>
            <a:r>
              <a:rPr lang="es-C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s-C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 precios de medicamentos </a:t>
            </a:r>
          </a:p>
        </p:txBody>
      </p:sp>
      <p:sp>
        <p:nvSpPr>
          <p:cNvPr id="29700" name="AutoShape 4" descr="data:image/jpeg;base64,/9j/4AAQSkZJRgABAQAAAQABAAD/2wCEAAkGBwgHBhUIBwgUFRQXGR8ZGRgXGCAfHBYiIR4gHhkkHh8wHCgsIxsxICQdIjIoJiotLi4uGh80ODMtNyotMCwBCgoKBQUFDgUFDisZExkrKysrKysrKysrKysrKysrKysrKysrKysrKysrKysrKysrKysrKysrKysrKysrKysrK//AABEIAM8A8wMBIgACEQEDEQH/xAAcAAEAAgMBAQEAAAAAAAAAAAAABwgEBQYDAQL/xABMEAABAwICBQUIDggGAwAAAAABAAIDBAUGEQcSITFBUWFxdLMIEzY3gZGTsRUXIjI1QlJVcnOSobLRFDNUYoKi0tMjJFNjwcIlQ6P/xAAUAQEAAAAAAAAAAAAAAAAAAAAA/8QAFBEBAAAAAAAAAAAAAAAAAAAAAP/aAAwDAQACEQMRAD8AnFERARfl72xsL5HAADMk7gOOfMuCvmmHB9pkMTKx87gciIG6w8jiWtPkcUHfooxodOWEqmbvc8dTEPlPjBH8r3H7lIFnvFtvlH+l2itZKzlYc8jyEbweY7UGciIgIiICIiAoj0kaY4bJUutWGmNlmbsfK7bHGeIA+M7l25A8u0Dbab8Xy4aw0KOgkLZ6nNjXDYWMA/xHA8HbQ0bvfEjcqxIN5d8YYjvMhfcr1O/P4uuWt8jBk0eQLX0d0uNC/Xoq+WM782Pc0/cVhogk7B2me/WaVsF7caqHYDrfrWjlD/jHjk7PPlCsLYb1b8QWtlytVQHxu48QeIcODhyKlikLQvi+XDmKW0U8p/R6giN44Ncdkb+Y57DzE57ggtCiIgIiICIiAiEgDMrhr/pYwhZJTC6vMzxvbA3X/mzDc/4kHcoovpNOuE55u9zU9VGPlOjaQPsyOP3LvbDiC0Yhpf0qy17JW8dU7W8ms05Fp5iAg2aIiAiIgL45wa3WccgF9XF6YrpLadHlTLTuyc8CIHme4Nd5dXWQQrpX0j1OKrg63W2Yto2HIAbO/EH3zv3c9rR0E7d0dIiAtthnEd0wvc23Cz1JY4bx8WQfJe3i37xvBByK1KILj4LxNSYtw+y7UWzPY9meZjePfNP3EcoIPFbxQD3Nt1kZeKmzuJ1XxiUDgCxwafKQ4fZCn5AREQEREFbO6Gq3z46bAXbI4GADnJc4np2jzBRepX7ou3SU+Loq/V9xLCAD+8xxDh5izzqKEBERAX0Eg5gr4vSnglqahtPAwuc4hrQN5JOQHnQXRsVYbjZIK4n9ZEx/2mg/8rOWNbKQUFtio2nZGxrB/CAP+FkoCIiAiLnNIl2fZMEVVwheWubGQ0je1z8mMI5w5wKCFtMekmpvFwfYbLUFtMwlsjmn9e4bHbf9MbgBsO0nPZlFCIgLYWO83CwXJtxtNS6ORvEcRxBHFp5CteiC3mjzF9PjPDzbhG0NkadSVnyHAZ7P3SNo828FdOq39zxdX0mMn2/X9xPEdnK5numnyN1/OrIICIiAuC04UMlbo5nMTczGWSZDkDgHeYEnyLvV41dNDW0j6WqjDmPaWuadzgRkQfIgpEi6bSBg+swbfnUVQ0mJ2Zhk4SN6fljYHDgdu4gnmUBEXvRUlRX1baSihc+R51WtaMy4nkQSr3N9DJLimorgPcxwah6XvaW/cxysOuR0YYQGDcMto5SDM868xG7WO5o5mjIc5zPFdcgIiICIiDj9KODxjHDDqWDITxnXhJ+UBtaTyOGzp1TwVUKmCalqHU9TEWvaS1zXDItIORBHA5q764jH2jSzYy/zLyYagDITMAOtwAe34w8oOwbctiCqaKRbxoXxhb5cqSmjqG8HRvA2cM2u1Tn0ZrX0+ijG88moLG5vO6SMAfz+pBxSlrQRgeW53ZuJbjCRBCc4sxslkHEfusO3P5QGW5wW+wdoKjgmFViyrbJlt7zETqn6T9hI5mgdKmemp4aWnbT00TWMaA1rWjINA2AAcAg9EREBERAXJ6VqB9y0eVlPHvEevs/23CT/AKrrF8c1r2lrhmDsIPFBR1F2ulHA1Rg29nvUZNLISYX7Tlx1HH5Q594GfKBxSAiL9wxSTyiGGMuc4gBoGZcTsAA4nNBI2gC3uq9IDakN2QxPfnyZjvY8vuj5irNLgtD+CX4Qw+X17AKmfJ0g36gGeozPlGZJy4uI2gArvUBERARQ1pd0q1NnrnWDDTwJGjKWbeWE/FZw1st525Z5bCNkL1OJr/Vyd8qb3UuPKZnn/sgt9erNbr9b3UF3pGyxu3tdw5wd4dzggqJb1oCpJZjJZL06NvyJWa+XQ4FuzpBPOoV9nLv86z+ld+aezl3+dZ/Su/NBLdH3P1UZB+m4gYG8dSIknzuGX3qT8G4AsGD2a1spy6UjIzSbXkcgOQDRzNAz2Z5qqvs5d/nWf0rvzT2cu/zrP6V35oLpoqWtv15a7WbdpwfrX/muzwTpbv8AYKwMutS+qpyfdNkcXSNHEseTnnzEkHLLZvAWfReNFVQV1Iyro5Q+N7Q5rhucCMwV7IPKqqIaSmdU1UrWMaC5znHINA2kk8AodxNp4pKWrdT4dtvfmj/2yOLQTzMyzLeckHmXzujcQ1FNSQWCmlybKDJKOLg0jvY+jrax6Wt5NsCIJU9vnFX7DR+jk/vJ7fGKv2Kj9HJ/dUVoglT2+MVfsVH6OT+6nt8Yq/YqP0cn91RWiCVPb4xV+xUfo5P7qe3xir9io/Ryf3VFaIJht2n68xu/8lZoJB/tudGfvL/UpfwZjSzYxojPapvdt9/E7Y+PpHEc4zHlzCp+t/gXEVRhfFENzgkyaHBsg4OYSNcHybRzgHgguIiIgIop0v6T5cMzewthLTUFucjzt7xn70Bu4vI27dgGWw57IKrMU4hrZO+Vd8qXHnlfkOgZ5DyILg3O3UV2oXUVypWyRu3teMweTy8Qd4Kia/aBLdUTGWxXV8IPxJG64HMHZggdOsVB/s5d/nWf0rvzT2cu/wA6z+ld+aCWabuf6wyf5rEEYb+7ESfvcFJODNG2HsIvFRSQGSf/AFpci4cuqMsm8RsGeRyJKq77OXf51n9K7809nLv86z+ld+aC6aKlgvt4BzF1n9K7811eEdKuJcPVgdU1r6mL40czy45fuvOZafOOYoLUIsKzXWjvdqjudul1o5G6zT6weQg5gjgQQiCml2rXXK6y18g2yyOkPS5xcfWsREQEREBERAREQWl0G1L6jRvA2Q+8dI0dGuSPXl5F3yjrQJ4uo/rJPxKRUFb+6M8OY+rM7SVRYpT7ovw6j6sztJFFiAiIgIiICIiAiIgu3bznQRk/Ib6gshY9u+D4/oN9QWQgp1jyqkrca1k8p2mokHQA4taPIAB5FoVt8X+FlX1iXtHLUICIiAiIgIiIOos2OrzZray30b26jM8s8+JLjx5SV8XMIgIiICIiAiIgIiILPaBPF1H9ZJ+JSKo60CeLqP6yT8SkVBW/ui/DqPqzO0kUWKU+6L8Oo+rM7SRRYgIiICIiAiIgIiILt274Pj+g31BZCx7d8Hx/Qb6gshBTPF/hZV9Yl7Ry1C2+L/Cyr6xL2jlqEBERAREQEREBERAREQEREBERAREQWe0CeLqP6yT8SkVR1oE8XUf1kn4lIqCt/dF+HUfVmdpIosUp90X4dR9WZ2kiixAREQEREBERAREQXbt3wfH9BvqCyFj274Pj+g31BZCCmeL/AAsq+sS9o5ahbfF/hZV9Yl7Ry1CAiIgIiICIiAiIgIvSeGSnndBM3JzSWkchByK80BERAREQEREFntAni6j+sk/EpFUeaBmObo5iLhvkkI5/dEesFSGgrf3Rfh1H1ZnaSKLFKfdF+HUfVmdpIosQEREBERAREQEREF27d8Hx/Qb6gshY9u+D4/oN9QWQgpni/wALKvrEvaOWoW4xi0sxdWNcNoqJR/8ARy06AiIgIiICIiAi946OqlZrxUzyDxDSR6kQSBplwPWWDEMl1poXOpp3GTXA2Rucc3NceG0+5z3ggbSCo4V354YqiEw1ETXNcMnNcMw4HeCOIUEaf8NWSy0NNU2m2Rwue9wd3tuqCAARsGz7kELoiICIiAtlh+xXHEV0bbrTTl73eZo3FzjwaOJW30YW6ju2O6ahuMAkje52s07jkxxGflAVrLTZ7ZZoTDabfFC07SI2ButznIbT0oPDC1khw3h6Gz0zs2xNyzyy1iSS45cM3EnyraoiCuvdH0sjMXQVRHuX04aOlr3l33Ob51EytTpbwScY4fzo2/5mHN0W3LXzy12E7tuQyJ3EDaBmqvV1FVW6rdSV1O6ORhyc1wyIPOEGOiIgIiICIiAv3FG+aURRNzJIAA4k7l+FKuhjR5V3a7x367Urm00ZD49bZ354ObMhxYDtJ3HIDbtyCxNLGYaZsRPvWgeYZL1REFddOmCKygvj8R0MLnwTbZCBn3p+463I07CDykjkziZXie1r2lr2gg7CDxUJ6e8MWK0YYirrVaYYZDUNYTG0NzaWSEjIZDeBw4IIJREQEREBZdqtldeK5tDbKV0sjjkGtGZ6TyDlJ2Dis7BtJBX4tpKOrjDo3zxtc0/GBeAR5lbiz2Cz2NpFotkMOeQcY2AF2W7M5ZnyoNHhHAlvseHIbdVMEj2N927lcSXOy5gSQOYBF1yIChrulfgek+sf+EKZVDXdK/A9J9Y/8IQQCiIgIiIOz0O+Mqj+k7s3q2Cqfod8ZVH9J3ZvVsEBERAWrvGHbLeyDd7VDMQMg57AXAcgdlmB0FbREFNMYUkFBi2ro6SPVjjqJWNaPigPIA8y0632PvDmu61N2jloUBERAREQWO0M4Sw9WYGgudZZoZJnGTN8jA8nKRzW78wNgG7kUqAADIBcLoP8WVL0y9s9d2gIiICinuj/AAJh603s5VKyinuj/AmHrTezlQVyREQEREG/wB4c0PWYu0ariKneAPDmh6zF2jVcRAREQFDXdK/A9J9Y/wDCFMqhrulfgek+sf8AhCCAUREBERB2eh3xlUf0ndm9WwVT9DvjKo/pO7N6tggIiICIiCnWPvDmu61N2jloVvsfeHNd1qbtHLQoCIiAiIgtRoP8WVL0y9s9d2uE0H+LKl6Ze2eu7QEREBRT3R/gTD1pvZyqVlFPdH+BMPWm9nKgrkiIgIiIN/gDw5oesxdo1XEVO8AeHND1mLtGq4iAiIgKJe6OoXz4UgrGNJEc2TsuAc07TzZho/iClpYl1t1Ld7bJbq+LWjkaWuHKDych4g8CAUFJ0UqYn0IYgoKtzrAW1MW9ubmskA5HAkAkcoO3kG5c57V2NvmCT7TP60HHIux9q7G3zBJ9pn9ay7dogxrWzaj7Y2IfKkkaAPICXeYIP3oMoH1ukaGRu6Jr5HdGqWD+ZzVaRclo6wLRYItjoIJTJLIQZJCMs8hsDRwYNp2knMnbuA61AREQEREFOsfeHNd1qbtHLQrfY+8Oa7rU3aOWhQEREBERBajQf4sqXpl7Z67tcJoP8WVL0y9s9d2gIiICjfT9b312j8zRg/4MrJDlybYz5Pd5+RSQvKqp4aumdTVUQcx7S1zTtDgRkQebJBSFFLmL9B93pKwy4XcJ4jtDHODZGc2Zya4c+YPNy8p7V2NvmCT7TP60HHIux9q7G3zBJ9pn9ayKHRHjarl1DaO9ji6SRgA/mJ8wKDD0UW99y0hUkTQfcyCQkcBH7vbzZgDyq2y4bRlo7pMEUzppJRLUyAB8mWQaN+qzjq55Zk78gchkAO5QEREBERAREQEREBERAREQEREFUdMdsda9IlS3vWq2QiVp+VrgFxH8euOkFcUrZaScB0mOLa2N03e548zHJlnv3tcOLTs5wQDyg1uxPgu+4XeRd6QNaDkHNe1wdyEZHPI79oB5QEHPIiICLJt9DU3KrFLRR6z3bhmBn5SQFM2jTQ5UxVrLxisNaGEOZACHaxBzaXuBI1eOqM8+OW0EJN0ZWx1nwFSUckZa7vYe4EZEF5MjgRwILssuGS6dEQEREBERAREQEREBERAREQf/2Q==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29702" name="AutoShape 6" descr="data:image/jpeg;base64,/9j/4AAQSkZJRgABAQAAAQABAAD/2wCEAAkGBwgHBhUIBwgUFRQXGR8ZGRgXGCAfHBYiIR4gHhkkHh8wHCgsIxsxICQdIjIoJiotLi4uGh80ODMtNyotMCwBCgoKBQUFDgUFDisZExkrKysrKysrKysrKysrKysrKysrKysrKysrKysrKysrKysrKysrKysrKysrKysrKysrK//AABEIAM8A8wMBIgACEQEDEQH/xAAcAAEAAgMBAQEAAAAAAAAAAAAABwgEBQYDAQL/xABMEAABAwICBQUIDggGAwAAAAABAAIDBAUGEQcSITFBUWFxdLMIEzY3gZGTsRUXIjI1QlJVcnOSobLRFDNUYoKi0tMjJFNjwcIlQ6P/xAAUAQEAAAAAAAAAAAAAAAAAAAAA/8QAFBEBAAAAAAAAAAAAAAAAAAAAAP/aAAwDAQACEQMRAD8AnFERARfl72xsL5HAADMk7gOOfMuCvmmHB9pkMTKx87gciIG6w8jiWtPkcUHfooxodOWEqmbvc8dTEPlPjBH8r3H7lIFnvFtvlH+l2itZKzlYc8jyEbweY7UGciIgIiICIiAoj0kaY4bJUutWGmNlmbsfK7bHGeIA+M7l25A8u0Dbab8Xy4aw0KOgkLZ6nNjXDYWMA/xHA8HbQ0bvfEjcqxIN5d8YYjvMhfcr1O/P4uuWt8jBk0eQLX0d0uNC/Xoq+WM782Pc0/cVhogk7B2me/WaVsF7caqHYDrfrWjlD/jHjk7PPlCsLYb1b8QWtlytVQHxu48QeIcODhyKlikLQvi+XDmKW0U8p/R6giN44Ncdkb+Y57DzE57ggtCiIgIiICIiAiEgDMrhr/pYwhZJTC6vMzxvbA3X/mzDc/4kHcoovpNOuE55u9zU9VGPlOjaQPsyOP3LvbDiC0Yhpf0qy17JW8dU7W8ms05Fp5iAg2aIiAiIgL45wa3WccgF9XF6YrpLadHlTLTuyc8CIHme4Nd5dXWQQrpX0j1OKrg63W2Yto2HIAbO/EH3zv3c9rR0E7d0dIiAtthnEd0wvc23Cz1JY4bx8WQfJe3i37xvBByK1KILj4LxNSYtw+y7UWzPY9meZjePfNP3EcoIPFbxQD3Nt1kZeKmzuJ1XxiUDgCxwafKQ4fZCn5AREQEREFbO6Gq3z46bAXbI4GADnJc4np2jzBRepX7ou3SU+Loq/V9xLCAD+8xxDh5izzqKEBERAX0Eg5gr4vSnglqahtPAwuc4hrQN5JOQHnQXRsVYbjZIK4n9ZEx/2mg/8rOWNbKQUFtio2nZGxrB/CAP+FkoCIiAiLnNIl2fZMEVVwheWubGQ0je1z8mMI5w5wKCFtMekmpvFwfYbLUFtMwlsjmn9e4bHbf9MbgBsO0nPZlFCIgLYWO83CwXJtxtNS6ORvEcRxBHFp5CteiC3mjzF9PjPDzbhG0NkadSVnyHAZ7P3SNo828FdOq39zxdX0mMn2/X9xPEdnK5numnyN1/OrIICIiAuC04UMlbo5nMTczGWSZDkDgHeYEnyLvV41dNDW0j6WqjDmPaWuadzgRkQfIgpEi6bSBg+swbfnUVQ0mJ2Zhk4SN6fljYHDgdu4gnmUBEXvRUlRX1baSihc+R51WtaMy4nkQSr3N9DJLimorgPcxwah6XvaW/cxysOuR0YYQGDcMto5SDM868xG7WO5o5mjIc5zPFdcgIiICIiDj9KODxjHDDqWDITxnXhJ+UBtaTyOGzp1TwVUKmCalqHU9TEWvaS1zXDItIORBHA5q764jH2jSzYy/zLyYagDITMAOtwAe34w8oOwbctiCqaKRbxoXxhb5cqSmjqG8HRvA2cM2u1Tn0ZrX0+ijG88moLG5vO6SMAfz+pBxSlrQRgeW53ZuJbjCRBCc4sxslkHEfusO3P5QGW5wW+wdoKjgmFViyrbJlt7zETqn6T9hI5mgdKmemp4aWnbT00TWMaA1rWjINA2AAcAg9EREBERAXJ6VqB9y0eVlPHvEevs/23CT/AKrrF8c1r2lrhmDsIPFBR1F2ulHA1Rg29nvUZNLISYX7Tlx1HH5Q594GfKBxSAiL9wxSTyiGGMuc4gBoGZcTsAA4nNBI2gC3uq9IDakN2QxPfnyZjvY8vuj5irNLgtD+CX4Qw+X17AKmfJ0g36gGeozPlGZJy4uI2gArvUBERARQ1pd0q1NnrnWDDTwJGjKWbeWE/FZw1st525Z5bCNkL1OJr/Vyd8qb3UuPKZnn/sgt9erNbr9b3UF3pGyxu3tdw5wd4dzggqJb1oCpJZjJZL06NvyJWa+XQ4FuzpBPOoV9nLv86z+ld+aezl3+dZ/Su/NBLdH3P1UZB+m4gYG8dSIknzuGX3qT8G4AsGD2a1spy6UjIzSbXkcgOQDRzNAz2Z5qqvs5d/nWf0rvzT2cu/zrP6V35oLpoqWtv15a7WbdpwfrX/muzwTpbv8AYKwMutS+qpyfdNkcXSNHEseTnnzEkHLLZvAWfReNFVQV1Iyro5Q+N7Q5rhucCMwV7IPKqqIaSmdU1UrWMaC5znHINA2kk8AodxNp4pKWrdT4dtvfmj/2yOLQTzMyzLeckHmXzujcQ1FNSQWCmlybKDJKOLg0jvY+jrax6Wt5NsCIJU9vnFX7DR+jk/vJ7fGKv2Kj9HJ/dUVoglT2+MVfsVH6OT+6nt8Yq/YqP0cn91RWiCVPb4xV+xUfo5P7qe3xir9io/Ryf3VFaIJht2n68xu/8lZoJB/tudGfvL/UpfwZjSzYxojPapvdt9/E7Y+PpHEc4zHlzCp+t/gXEVRhfFENzgkyaHBsg4OYSNcHybRzgHgguIiIgIop0v6T5cMzewthLTUFucjzt7xn70Bu4vI27dgGWw57IKrMU4hrZO+Vd8qXHnlfkOgZ5DyILg3O3UV2oXUVypWyRu3teMweTy8Qd4Kia/aBLdUTGWxXV8IPxJG64HMHZggdOsVB/s5d/nWf0rvzT2cu/wA6z+ld+aCWabuf6wyf5rEEYb+7ESfvcFJODNG2HsIvFRSQGSf/AFpci4cuqMsm8RsGeRyJKq77OXf51n9K7809nLv86z+ld+aC6aKlgvt4BzF1n9K7811eEdKuJcPVgdU1r6mL40czy45fuvOZafOOYoLUIsKzXWjvdqjudul1o5G6zT6weQg5gjgQQiCml2rXXK6y18g2yyOkPS5xcfWsREQEREBERAREQWl0G1L6jRvA2Q+8dI0dGuSPXl5F3yjrQJ4uo/rJPxKRUFb+6M8OY+rM7SVRYpT7ovw6j6sztJFFiAiIgIiICIiAiIgu3bznQRk/Ib6gshY9u+D4/oN9QWQgp1jyqkrca1k8p2mokHQA4taPIAB5FoVt8X+FlX1iXtHLUICIiAiIgIiIOos2OrzZray30b26jM8s8+JLjx5SV8XMIgIiICIiAiIgIiILPaBPF1H9ZJ+JSKo60CeLqP6yT8SkVBW/ui/DqPqzO0kUWKU+6L8Oo+rM7SRRYgIiICIiAiIgIiILt274Pj+g31BZCx7d8Hx/Qb6gshBTPF/hZV9Yl7Ry1C2+L/Cyr6xL2jlqEBERAREQEREBERAREQEREBERAREQWe0CeLqP6yT8SkVR1oE8XUf1kn4lIqCt/dF+HUfVmdpIosUp90X4dR9WZ2kiixAREQEREBERAREQXbt3wfH9BvqCyFj274Pj+g31BZCCmeL/AAsq+sS9o5ahbfF/hZV9Yl7Ry1CAiIgIiICIiAiIgIvSeGSnndBM3JzSWkchByK80BERAREQEREFntAni6j+sk/EpFUeaBmObo5iLhvkkI5/dEesFSGgrf3Rfh1H1ZnaSKLFKfdF+HUfVmdpIosQEREBERAREQEREF27d8Hx/Qb6gshY9u+D4/oN9QWQgpni/wALKvrEvaOWoW4xi0sxdWNcNoqJR/8ARy06AiIgIiICIiAi946OqlZrxUzyDxDSR6kQSBplwPWWDEMl1poXOpp3GTXA2Rucc3NceG0+5z3ggbSCo4V354YqiEw1ETXNcMnNcMw4HeCOIUEaf8NWSy0NNU2m2Rwue9wd3tuqCAARsGz7kELoiICIiAtlh+xXHEV0bbrTTl73eZo3FzjwaOJW30YW6ju2O6ahuMAkje52s07jkxxGflAVrLTZ7ZZoTDabfFC07SI2ButznIbT0oPDC1khw3h6Gz0zs2xNyzyy1iSS45cM3EnyraoiCuvdH0sjMXQVRHuX04aOlr3l33Ob51EytTpbwScY4fzo2/5mHN0W3LXzy12E7tuQyJ3EDaBmqvV1FVW6rdSV1O6ORhyc1wyIPOEGOiIgIiICIiAv3FG+aURRNzJIAA4k7l+FKuhjR5V3a7x367Urm00ZD49bZ354ObMhxYDtJ3HIDbtyCxNLGYaZsRPvWgeYZL1REFddOmCKygvj8R0MLnwTbZCBn3p+463I07CDykjkziZXie1r2lr2gg7CDxUJ6e8MWK0YYirrVaYYZDUNYTG0NzaWSEjIZDeBw4IIJREQEREBZdqtldeK5tDbKV0sjjkGtGZ6TyDlJ2Dis7BtJBX4tpKOrjDo3zxtc0/GBeAR5lbiz2Cz2NpFotkMOeQcY2AF2W7M5ZnyoNHhHAlvseHIbdVMEj2N927lcSXOy5gSQOYBF1yIChrulfgek+sf+EKZVDXdK/A9J9Y/8IQQCiIgIiIOz0O+Mqj+k7s3q2Cqfod8ZVH9J3ZvVsEBERAWrvGHbLeyDd7VDMQMg57AXAcgdlmB0FbREFNMYUkFBi2ro6SPVjjqJWNaPigPIA8y0632PvDmu61N2jloUBERAREQWO0M4Sw9WYGgudZZoZJnGTN8jA8nKRzW78wNgG7kUqAADIBcLoP8WVL0y9s9d2gIiICinuj/AAJh603s5VKyinuj/AmHrTezlQVyREQEREG/wB4c0PWYu0ariKneAPDmh6zF2jVcRAREQFDXdK/A9J9Y/wDCFMqhrulfgek+sf8AhCCAUREBERB2eh3xlUf0ndm9WwVT9DvjKo/pO7N6tggIiICIiCnWPvDmu61N2jloVvsfeHNd1qbtHLQoCIiAiIgtRoP8WVL0y9s9d2uE0H+LKl6Ze2eu7QEREBRT3R/gTD1pvZyqVlFPdH+BMPWm9nKgrkiIgIiIN/gDw5oesxdo1XEVO8AeHND1mLtGq4iAiIgKJe6OoXz4UgrGNJEc2TsuAc07TzZho/iClpYl1t1Ld7bJbq+LWjkaWuHKDych4g8CAUFJ0UqYn0IYgoKtzrAW1MW9ubmskA5HAkAkcoO3kG5c57V2NvmCT7TP60HHIux9q7G3zBJ9pn9ay7dogxrWzaj7Y2IfKkkaAPICXeYIP3oMoH1ukaGRu6Jr5HdGqWD+ZzVaRclo6wLRYItjoIJTJLIQZJCMs8hsDRwYNp2knMnbuA61AREQEREFOsfeHNd1qbtHLQrfY+8Oa7rU3aOWhQEREBERBajQf4sqXpl7Z67tcJoP8WVL0y9s9d2gIiICjfT9b312j8zRg/4MrJDlybYz5Pd5+RSQvKqp4aumdTVUQcx7S1zTtDgRkQebJBSFFLmL9B93pKwy4XcJ4jtDHODZGc2Zya4c+YPNy8p7V2NvmCT7TP60HHIux9q7G3zBJ9pn9ayKHRHjarl1DaO9ji6SRgA/mJ8wKDD0UW99y0hUkTQfcyCQkcBH7vbzZgDyq2y4bRlo7pMEUzppJRLUyAB8mWQaN+qzjq55Zk78gchkAO5QEREBERAREQEREBERAREQEREFUdMdsda9IlS3vWq2QiVp+VrgFxH8euOkFcUrZaScB0mOLa2N03e548zHJlnv3tcOLTs5wQDyg1uxPgu+4XeRd6QNaDkHNe1wdyEZHPI79oB5QEHPIiICLJt9DU3KrFLRR6z3bhmBn5SQFM2jTQ5UxVrLxisNaGEOZACHaxBzaXuBI1eOqM8+OW0EJN0ZWx1nwFSUckZa7vYe4EZEF5MjgRwILssuGS6dEQEREBERAREQEREBERAREQf/2Q==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20" name="19 CuadroTexto"/>
          <p:cNvSpPr txBox="1"/>
          <p:nvPr/>
        </p:nvSpPr>
        <p:spPr>
          <a:xfrm>
            <a:off x="329320" y="2116400"/>
            <a:ext cx="568863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CO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s-CO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s-CO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s-CO" sz="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s-CO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s-CO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CO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Nueva metodología a partir de precios internacionales: énfasis en transparencia y estabilidad en las reglas de juego. </a:t>
            </a:r>
          </a:p>
        </p:txBody>
      </p:sp>
      <p:sp>
        <p:nvSpPr>
          <p:cNvPr id="37892" name="AutoShape 4" descr="data:image/jpeg;base64,/9j/4AAQSkZJRgABAQAAAQABAAD/2wCEAAkGBhQGDxMQBxQQFBIPERYWEBURFhUSFxIUFRIWFBcWFRIYHCYeGBkjGhYWHy8hJCcpLDEsFR89NjAqNiYrLC0BCQoKBQUFDQUFDSkYEhgpKSkpKSkpKSkpKSkpKSkpKSkpKSkpKSkpKSkpKSkpKSkpKSkpKSkpKSkpKSkpKSkpKf/AABEIAOEA4QMBIgACEQEDEQH/xAAcAAEAAwEBAQEBAAAAAAAAAAAABgcIBQQDAQL/xABTEAABAwECBQ0MBwQIBwEAAAABAAIDBAURBgcSIZMIFxgxNUFRU1RhcdLTExUiUnN0kZKisbPRFDKBobK04RZicpQkJUNjg6TCwyM0QkSCweMz/8QAFAEBAAAAAAAAAAAAAAAAAAAAAP/EABQRAQAAAAAAAAAAAAAAAAAAAAD/2gAMAwEAAhEDEQA/ALxREQEREBERAREQcLDXC2PAmikq6sF2Tc2NgNxkkdma2/eG2Sd4A7e0qNl1RdoPcTFFRNbfmGRI64c57pnU81Re5EXn0fwZ1m9BaOyJtHxKLRydqmyJtHxKLRydqolTYt7RrGNkp6OocyRocxwbmc1wvBGfaIIX11r7T5FU+r+qCUbIm0fEotHJ2qbIm0fEotHJ2qi+tfafIqn1f1TWvtPkVT6v6oJRsibR8Si0cnapsibR8Si0cnaqL619p8iqfV/VNa+0+RVPq/qglGyJtHxKLRydqmyJtHxKLRydqovrX2nyKp9X9U1r7T5FU+r+qCUbIm0fEotHJ2q9Nnao2tjkabRhpXxX+G2Nr433fuuL3AHpBUDtTASusSJ09pUs8cTLsp723AZRDReeckD7VwUG2LKtNlswRVFGb4542vYTmOS4Ai8bxz5wvWoniq3EofID8TlLEBERAREQEREBERAREQEREBERAREQVZqi9yIvPo/gzrN60hqi9yIvPo/gzrN6DZOBY/qyi8yp/gMXauUcwOtWGOzaIPlhBFHTggvaCCIGZiL11+/EHHQ6RnzQey5Ll4+/EHHQ6RnzTvxBx0OkZ80HsuS5ePvxBx0OkZ8078QcdDpGfNB7LkuXj78QcdDpGfNO/EHHQ6RnzQQ3HluFUfxw/mGLLS07jstGKosOobBJE5xfDcGvaSf+OzeBWYkGt8VO4lD5AficpYonip3EofID8TlLEBERAREQEREBERAREQEREBERAREQVdqiYy+yIy0EhtbGXcw7lM28/aQPtWbVte2LIit6B9PabBJFK257Tv57wQRnBBAIIzggKj8YmJSlwUs+orbPmqSYe55DJDG5vhzMjILg0HMHH0IKZS9fivyy9TxSV8EUr6mqBliY8gCO4FzA4geDzoKEvS9aE2N1Jymr9EXVTY3UnKav0RdVBnu9L1oTY3UnKav0RdVNjdScpq/RF1UGe70vWhNjdScpq/RF1VEMaGKKDAWhbU0U08jnTsjukyLrnMe6/wAEA3+CEFUoF9KePuz2tP8A1OA9JuWi7O1O9BSSNfVS1UzWm/ubixjXXbzi1uVd0EIJVitjMVi0IeLj9Hac/A4lwP2gg/apUv4iiEDQ2IBrWgBoaLgABcAANoXL+0BERAREQEREBERAREQEREBERAUHw3xuUeBZdE8mepH9jER4J/vJNpnRnOfaUQxw433WY59n4NPulHg1M7TnjO/HGd5/C7e2hnvuoRzi83uvJO2TvlBY1v4+LRtckULo6WM7QhaHOu55X3m/naGqFWjhLVWwCLSqamUHbEsr3jMbx4JNylmCeJavwoa2R7W08Ls4fUXtc4cLIgMo9JuB4VYtn6m2ljH9ZVVTIf7oRwj0ODz96DPi2pYMZhpKdsgIc2CIOB2wRG0EFQyxMRlm2LM2YNmmdGQWid4c0OBvBLGtaHdBvHMrCQEREBERAVY6oaIyWO0sBIbVxF3MMiRt5+0gfarOXltOzIrZhfBaLGyRStyXsdtEf+iDcQRnBAuQYnBu2l3rPw+tCyyDSVlWLtoGV72+o4lv3K9J9TxZsxJjfWsvOYNkYQOYZUZPpK4dramtjgTY9W8HebPGHA9L2EXeqUHCwb1RFXQkNt6OOoZvuYBDL05vAPRkjpV04JYdUmGseXY8l7mi+SJ/gyR/xM4OcXjnWY8LcXFbgXntWK+K+4TRHLiJ3r3XXtJ4HAFcOy7VlsSZk9myPjljN7HMNxHzB2iDmI20G2EUHxXYyWYe05E+SyrgA7vGNpw2hLGPFJzEbx6QTOEBERAREQEREBERAREQFCMbeG/7F2eTSm6pqSY6fhabvDku/dHtOapusv48sIzblryRMN8dE0QsAObLHhSm7hyzk/4YQV85xkJLySSbyTnJJ3yVoHE/iiZZsbK/CJgdO8B0ETxeIGnO17mnbkO3cfq9O1XWJfBAYVWm11U2+CkHdpQReHOBujYel2e7fDHLUqAiIgIiICIiAiIgIiICIiD51FO2qY5lQ1r2PBDmuAc1wOYgtOYjmWbccWK8YHSCqsgH6JM64tzn6PIc+TfvsOe48xB3r9LLm4RWGzCSkmpKz6k8ZaTt5J22vHO1wDhztQZFwUwkkwSrIquiPhRO8Jt9wkYcz2HmIvHNmO2FsOzLRZa8EdRRnKjnja9h4WuAIvG8c+0sW2hROs2aSGqFz4ZHMeOBzHFrh6QVofU82/3xs2SllN7qKW5vNFLe9vtiX7kFqIiICIiAiIgIiICIiD5VVQKSN0kuZsbS53Q0Xn7gsU19Y60ZpJp875pHPef3nuLj95WvMP6j6LZNc4bYo5gOl0Tmj7yseINHanixvoVmSVDh4VXO648McQyGj1u6+lWoqfxeY1bMwasulpayd7ZIoz3QCKV1z3Pc9wvDbjncpFr5WTyh+hm6iCfIoDr5WTyh+hm6ia+Vk8ofoZuognyKA6+Vk8ofoZuomvlZPKH6GbqIJ8igOvlZPKH6GbqJr5WTyh+hm6iCfIoDr5WTyh+hm6ia+Vk8ofoZuognyKA6+Vk8ofoZuomvlZPKH6GbqIJ8igOvlZPKH6GbqJr5WTyh+hm6iCfIoDr5WTyh+hm6ia+Vk8ofoZuogpfHdZfey25ywXNqGxzDpcwNcfte15+1dvU52gYLSmhJ8GalJu4XRyMI9lz1yMdGFVNhfXRT2I8va2mEbyWPZc5ssjhmcBfmevniNl7nbtMB/wBbJgef+jyO/wBKDUyIiAiIgIiICIiAiIgiuNI3WLXebu94WRlrnGnuLXebn3hZGQEWlsRlmxVNixuniic7u0udzGuP1+EhWB3lg4mDRs+SDFKLa3eWDiYNGz5J3lg4mDRs+SDFKLa3eWDiYNGz5J3lg4mDRs+SDFKLVWE+G9k4JTdwtMRd1ABcyOASFgIvGUQ24EjPdffcRwhcbXgsTxP8r+iDNyLSOvBYnif5X9E14LE8T/K/ogzci11grbdm4aMc+xGwP7mQJGuhDHMJvuva5u0bjcRmzHgK7neWDiYNGz5IMUotrd5YOJg0bPkneWDiYNGz5IMUotrd5YOJg0bPkneWDiYNGz5IMUqdYkhfb9J/j/lZV1dUJTMpbVibTtYwfQozcxoaL+7T57hvrlYkd3qTon/KyoNUoiICIiAiIgIiICIiCK409xa7zc+8LIy1zjT3FrvNz7wsjINP4hdxI/LTfjViKu8Qu4kflpvxqxEBERARQvDTGxR4DTNgtATSSublFkDWuyGk5i4uc0C+45s59IUc2R1BxFf6kPaoKlxwG+3a2/jG/BjUlszU91NpwRTx1NMBNEyQAtkvAewOAObbzqD4d2+zCi0qirow9sc7wWiQAOAEbW5w0kbYO+tXYJbnUfmkHwWIKS2NtVyqm9WT5LgYbYnJ8CKQ1VXPDI0SNZksDwb3X584u3lqJVtqgNxT5xF/qQQrU1n+lVnkI/iFX8stYo8P4MAZp5LTZO8TRta3uIYSC1xOfKc3MrO2R1n8RX+pD2qC10UfwMw4psOoXTWSXjubsmRkgDXsJF4vAJFxG0QSMx4CpAgIiIM4aozdaLzGP4064uJHd6k6J/ysq7WqM3Wi8xj+NOuLiR3epOif8rKg1SiIgIiICIiAiIgIiIIrjT3FrvNz7wsjLXONPcWu83PvCyMg0/iF3Ej8tN+NWIq7xC7iR+Wm/GrEQEREGXceu7k3k4fgtXewZ1P/AO0VFBV/Tcj6RE2TI+j5eTlC+7K7qL+m4Lg49d3ZvJw/Bar8xabjUHmsf4UFc02poYx7TVVz3MB8JrIAxxG+A8yOAPPcVc9LTNoo2R04uZG0NYOBrQAB6AF9UQFxcMMFY8MqOSkrS5rX3Fr23Xse03tcAcx4COAna212kQUdsZhvV5/lv/sonjIxQ639LHUfSu790nEWT3HuV18b35WV3R1/1Lrrt9adVT6o/cun89b8CZByNTP9W0P4qb3Tq71SGpn+raHTTe6dXegIiIM4aozdaLzGP4064uJHd6k6J/ysq7WqM3Wi8xj+NOuLiR3epOif8rKg1SiIgIiICIiAiIgIiIIrjT3FrvNz7wsjLXONPcWu83PvCyMg0/iF3Ej8tN+NWIq7xC7iR+Wm/GrEQEREGXceu7s3k4fgtV+YtNxqDzWP8KpPHzYE8drOqBHIYp4o8h7Wlzb2MyHNJAzOvF93AQoPBaldTNDIJa1rWi5rWvmaGjgABuAQbKRY3iwvrqCQOZVVjXsIIvlkzHbztJuI5iLlrqwq02lSQTTXZU0Eb3XbV742uN3NeUHuRFBsc1vTYPWRJJZb3RyPkjjy2m5zWuJyi07xuF1+2L82dBOVU+qP3Lp/PW/AmVGR4SV1QT3KprXHfummPucvnW1dXaTQ2ufVyNBvAkdK8A3EXgOvz3E+lBcGpn+raHTTe6dXeqe1OlhzWbBVzVsb2MqHxCIvBaX9zEmUQDnLfDAv2sx4FcKAiIgzhqjN1ovMY/jTri4kd3qTon/KyrtaozdaLzGP4064uJHd6k6J/wArKg1SiIgIiICIiAiIgIiIIrjT3FrvNz7wsjLXONPcWu83PvCyMg0/iF3Ej8tN+NWIq7xC7iR+Wm/GrEQEREBfly/UQZNxv7uVvlG/BjWnMEtzqPzSD4LFQWN/AWtkteeekpqiaKoLXxvhjfKP/wA2tIdkA5JBacxUL/Yy0B/2Vf8Ay83VQbHvVa6oDcU+cRf6lQX7GWhyKv8A5ebqocC7QO3RV/8ALzdVBZGpr/5qs8hH8Qq/rlTWp+wRqrEdVVFqwyQtkYxkYlaWOcQ4ucch2cAZs5Ge/NtFXMgIiICIiDOGqM3Wi8xj+NOuLiR3epOif8rKu1qjN1ovMY/jTri4kd3qTon/ACsqDVKIiAiIgIiICIiAiIgiuNPcWu83PvCyMthYw6X6ZZFcxu39ElI5y2MvA9lY9KCzMBcdTsCaJtIylbKGve7LMpZfluvuycg+9SHZLv5CzTns1WllYvq+3IWz2ZSyyRSX5D25NxyXFp2zvEEfYvXrUWpyKf2esgsDZLv5CzTns02S7+Qs057NV/rUWpyKf2esmtRanIp/Z6yCwNku/kLNOezTZLv5CzTns1X+tRanIp/Z6ya1Fqcin9nrIJ/sl38hZpz2a/dku/kLNOezVf61Fqcin9nrJrUWpyKf2esgsDZLv5CzTns02S7+Qs057NV/rUWpyKf2esmtRanIp/Z6yCf7Jd/IWac9mv3ZLv5CzTns1X+tRanIp/Z6ya1Fqcin9nrILA2S7+Qs057NNku/kLNOezVf61Fqcin9nrJrUWpyKf2esgsDZLv5CzTns02S7+Qs057NV/rUWpyKf2esmtRanIp/Z6yD5Yw8ODh9VsqZIhCWQNiyQ8yX5L3vvvLR4913MuliR3epOif8rKonbFizWBKYLVjdHK0AljrrwHC8bR4FNcQ1Iam3InN/sYZnnoMZj98gQagREQEREBERAREQEREH8TRCdpbKL2uBDhwgi4j0LGGEVjuwfq56We/Kp5XMvObKDT4LugtuP2raSovVC4EkObatE3MQ2Oru3iPBjkPMRcw9DOFB6dTphSHxzWdUHwmOM0F++11zZGjoIa67993ArrWKrFtiXB+ojqbOdkywuymH7iCN8EEgjfBK1VgDjDp8O4A6mIZOxv8Ax4CfCYdolvjMv2nc+e45kErREQEREBERAREQEREBERAXyqqltFG+SpIayNpc9xzBrWi8k8wAJX9veIwS8gAC8k5gAN8lUDjmxsttprrOweflQ3/0mZu1KQbxHGd9gOcu37hdm+sFa4Y4QHCmvqKt94E8pLAdtsYubG084Y1o+xWzqbbBI+lV0gzHJgiPDtSSf7X3ql7Ms6S15o4KFpfJM8MY0b7nG4dA594LYGB2DbMEqGGkguPcmeG7x5HeE932uJu4BcN5B2UREBERAREQEREBERAXxrKNloRviq2tfHK0te12cOa4XEEdC+yIMtYzsVcuBErpaQOkonu8CTbMV5zMl4DvB20eY5lB6OsfZ8jZaN745GG9j43FjmnhDhnC21NC2oaWTBrmuBDmuAIcCLiCDmI5lVuFWp+pLXcZLEe6leTeWXd0iPQwkOZ9hu4Agriysfdp2a3JmdBPdtGePwrv4o3Mv6TeV0NkdX8RQepN2q8tbqfLSpj/AEc0so3iyQt9Ie0Ly6w9q8VDpo/mg6myOr+IoPUm7VNkdX8RQepN2q5esPavFQ6aP5prD2rxUOmj+aDqbI6v4ig9SbtU2R1fxFB6k3arl6w9q8VDpo/mmsPavFQ6aP5oOpsjq/iKD1Ju1TZHV/EUHqTdquXrD2rxUOmj+aaw9q8VDpo/mg6myOr+IoPUm7VNkdX8RQepN2q5esPavFQ6aP5prD2rxUOmj+aDqbI6v4ig9SbtV/LtUbaBHgw0I58iY/7q5usPavFQ6aP5r9biGtU7cUI/xmIOHhPjLr8LQWWnO7uR/sogIoz/ABNb9f8A8iVHKWkfXPbHSNc97yAxrAXOcTtANGclW5Y2pvqZ3A2zUQRN3xCHTO6PCDWjpzq28D8XNHgSP6rjvlIudNLc+Vw4Mq4Bo5mgBBGcUWKn9jm/S7YDTWSNuDczhTsO20HaLzvuHQM15NmoiAiIgIiICIiAiIgIiICIiAiIgIiICIiAiIgIiICIiAiIgIiICIiAiIgIiICIiD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8575" y="-1790700"/>
            <a:ext cx="37433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37894" name="AutoShape 6" descr="data:image/jpeg;base64,/9j/4AAQSkZJRgABAQAAAQABAAD/2wCEAAkGBhQGDxMQBxQQFBIPERYWEBURFhUSFxIUFRIWFBcWFRIYHCYeGBkjGhYWHy8hJCcpLDEsFR89NjAqNiYrLC0BCQoKBQUFDQUFDSkYEhgpKSkpKSkpKSkpKSkpKSkpKSkpKSkpKSkpKSkpKSkpKSkpKSkpKSkpKSkpKSkpKSkpKf/AABEIAOEA4QMBIgACEQEDEQH/xAAcAAEAAwEBAQEBAAAAAAAAAAAABgcIBQQDAQL/xABTEAABAwECBQ0MBwQIBwEAAAABAAIDBAURBgcSIZMIFxgxNUFRU1RhcdLTExUiUnN0kZKisbPRFDKBobK04RZicpQkJUNjg6TCwyM0QkSCweMz/8QAFAEBAAAAAAAAAAAAAAAAAAAAAP/EABQRAQAAAAAAAAAAAAAAAAAAAAD/2gAMAwEAAhEDEQA/ALxREQEREBERAREQcLDXC2PAmikq6sF2Tc2NgNxkkdma2/eG2Sd4A7e0qNl1RdoPcTFFRNbfmGRI64c57pnU81Re5EXn0fwZ1m9BaOyJtHxKLRydqmyJtHxKLRydqolTYt7RrGNkp6OocyRocxwbmc1wvBGfaIIX11r7T5FU+r+qCUbIm0fEotHJ2qbIm0fEotHJ2qi+tfafIqn1f1TWvtPkVT6v6oJRsibR8Si0cnapsibR8Si0cnaqL619p8iqfV/VNa+0+RVPq/qglGyJtHxKLRydqmyJtHxKLRydqovrX2nyKp9X9U1r7T5FU+r+qCUbIm0fEotHJ2q9Nnao2tjkabRhpXxX+G2Nr433fuuL3AHpBUDtTASusSJ09pUs8cTLsp723AZRDReeckD7VwUG2LKtNlswRVFGb4542vYTmOS4Ai8bxz5wvWoniq3EofID8TlLEBERAREQEREBERAREQEREBERAREQVZqi9yIvPo/gzrN60hqi9yIvPo/gzrN6DZOBY/qyi8yp/gMXauUcwOtWGOzaIPlhBFHTggvaCCIGZiL11+/EHHQ6RnzQey5Ll4+/EHHQ6RnzTvxBx0OkZ80HsuS5ePvxBx0OkZ8078QcdDpGfNB7LkuXj78QcdDpGfNO/EHHQ6RnzQQ3HluFUfxw/mGLLS07jstGKosOobBJE5xfDcGvaSf+OzeBWYkGt8VO4lD5AficpYonip3EofID8TlLEBERAREQEREBERAREQEREBERAREQVdqiYy+yIy0EhtbGXcw7lM28/aQPtWbVte2LIit6B9PabBJFK257Tv57wQRnBBAIIzggKj8YmJSlwUs+orbPmqSYe55DJDG5vhzMjILg0HMHH0IKZS9fivyy9TxSV8EUr6mqBliY8gCO4FzA4geDzoKEvS9aE2N1Jymr9EXVTY3UnKav0RdVBnu9L1oTY3UnKav0RdVNjdScpq/RF1UGe70vWhNjdScpq/RF1VEMaGKKDAWhbU0U08jnTsjukyLrnMe6/wAEA3+CEFUoF9KePuz2tP8A1OA9JuWi7O1O9BSSNfVS1UzWm/ubixjXXbzi1uVd0EIJVitjMVi0IeLj9Hac/A4lwP2gg/apUv4iiEDQ2IBrWgBoaLgABcAANoXL+0BERAREQEREBERAREQEREBERAUHw3xuUeBZdE8mepH9jER4J/vJNpnRnOfaUQxw433WY59n4NPulHg1M7TnjO/HGd5/C7e2hnvuoRzi83uvJO2TvlBY1v4+LRtckULo6WM7QhaHOu55X3m/naGqFWjhLVWwCLSqamUHbEsr3jMbx4JNylmCeJavwoa2R7W08Ls4fUXtc4cLIgMo9JuB4VYtn6m2ljH9ZVVTIf7oRwj0ODz96DPi2pYMZhpKdsgIc2CIOB2wRG0EFQyxMRlm2LM2YNmmdGQWid4c0OBvBLGtaHdBvHMrCQEREBERAVY6oaIyWO0sBIbVxF3MMiRt5+0gfarOXltOzIrZhfBaLGyRStyXsdtEf+iDcQRnBAuQYnBu2l3rPw+tCyyDSVlWLtoGV72+o4lv3K9J9TxZsxJjfWsvOYNkYQOYZUZPpK4dramtjgTY9W8HebPGHA9L2EXeqUHCwb1RFXQkNt6OOoZvuYBDL05vAPRkjpV04JYdUmGseXY8l7mi+SJ/gyR/xM4OcXjnWY8LcXFbgXntWK+K+4TRHLiJ3r3XXtJ4HAFcOy7VlsSZk9myPjljN7HMNxHzB2iDmI20G2EUHxXYyWYe05E+SyrgA7vGNpw2hLGPFJzEbx6QTOEBERAREQEREBERAREQFCMbeG/7F2eTSm6pqSY6fhabvDku/dHtOapusv48sIzblryRMN8dE0QsAObLHhSm7hyzk/4YQV85xkJLySSbyTnJJ3yVoHE/iiZZsbK/CJgdO8B0ETxeIGnO17mnbkO3cfq9O1XWJfBAYVWm11U2+CkHdpQReHOBujYel2e7fDHLUqAiIgIiICIiAiIgIiICIiD51FO2qY5lQ1r2PBDmuAc1wOYgtOYjmWbccWK8YHSCqsgH6JM64tzn6PIc+TfvsOe48xB3r9LLm4RWGzCSkmpKz6k8ZaTt5J22vHO1wDhztQZFwUwkkwSrIquiPhRO8Jt9wkYcz2HmIvHNmO2FsOzLRZa8EdRRnKjnja9h4WuAIvG8c+0sW2hROs2aSGqFz4ZHMeOBzHFrh6QVofU82/3xs2SllN7qKW5vNFLe9vtiX7kFqIiICIiAiIgIiICIiD5VVQKSN0kuZsbS53Q0Xn7gsU19Y60ZpJp875pHPef3nuLj95WvMP6j6LZNc4bYo5gOl0Tmj7yseINHanixvoVmSVDh4VXO648McQyGj1u6+lWoqfxeY1bMwasulpayd7ZIoz3QCKV1z3Pc9wvDbjncpFr5WTyh+hm6iCfIoDr5WTyh+hm6ia+Vk8ofoZuognyKA6+Vk8ofoZuomvlZPKH6GbqIJ8igOvlZPKH6GbqJr5WTyh+hm6iCfIoDr5WTyh+hm6ia+Vk8ofoZuognyKA6+Vk8ofoZuomvlZPKH6GbqIJ8igOvlZPKH6GbqJr5WTyh+hm6iCfIoDr5WTyh+hm6ia+Vk8ofoZuogpfHdZfey25ywXNqGxzDpcwNcfte15+1dvU52gYLSmhJ8GalJu4XRyMI9lz1yMdGFVNhfXRT2I8va2mEbyWPZc5ssjhmcBfmevniNl7nbtMB/wBbJgef+jyO/wBKDUyIiAiIgIiICIiAiIgiuNI3WLXebu94WRlrnGnuLXebn3hZGQEWlsRlmxVNixuniic7u0udzGuP1+EhWB3lg4mDRs+SDFKLa3eWDiYNGz5J3lg4mDRs+SDFKLa3eWDiYNGz5J3lg4mDRs+SDFKLVWE+G9k4JTdwtMRd1ABcyOASFgIvGUQ24EjPdffcRwhcbXgsTxP8r+iDNyLSOvBYnif5X9E14LE8T/K/ogzci11grbdm4aMc+xGwP7mQJGuhDHMJvuva5u0bjcRmzHgK7neWDiYNGz5IMUotrd5YOJg0bPkneWDiYNGz5IMUotrd5YOJg0bPkneWDiYNGz5IMUqdYkhfb9J/j/lZV1dUJTMpbVibTtYwfQozcxoaL+7T57hvrlYkd3qTon/KyoNUoiICIiAiIgIiICIiCK409xa7zc+8LIy1zjT3FrvNz7wsjINP4hdxI/LTfjViKu8Qu4kflpvxqxEBERARQvDTGxR4DTNgtATSSublFkDWuyGk5i4uc0C+45s59IUc2R1BxFf6kPaoKlxwG+3a2/jG/BjUlszU91NpwRTx1NMBNEyQAtkvAewOAObbzqD4d2+zCi0qirow9sc7wWiQAOAEbW5w0kbYO+tXYJbnUfmkHwWIKS2NtVyqm9WT5LgYbYnJ8CKQ1VXPDI0SNZksDwb3X584u3lqJVtqgNxT5xF/qQQrU1n+lVnkI/iFX8stYo8P4MAZp5LTZO8TRta3uIYSC1xOfKc3MrO2R1n8RX+pD2qC10UfwMw4psOoXTWSXjubsmRkgDXsJF4vAJFxG0QSMx4CpAgIiIM4aozdaLzGP4064uJHd6k6J/ysq7WqM3Wi8xj+NOuLiR3epOif8rKg1SiIgIiICIiAiIgIiIIrjT3FrvNz7wsjLXONPcWu83PvCyMg0/iF3Ej8tN+NWIq7xC7iR+Wm/GrEQEREGXceu7k3k4fgtXewZ1P/AO0VFBV/Tcj6RE2TI+j5eTlC+7K7qL+m4Lg49d3ZvJw/Bar8xabjUHmsf4UFc02poYx7TVVz3MB8JrIAxxG+A8yOAPPcVc9LTNoo2R04uZG0NYOBrQAB6AF9UQFxcMMFY8MqOSkrS5rX3Fr23Xse03tcAcx4COAna212kQUdsZhvV5/lv/sonjIxQ639LHUfSu790nEWT3HuV18b35WV3R1/1Lrrt9adVT6o/cun89b8CZByNTP9W0P4qb3Tq71SGpn+raHTTe6dXegIiIM4aozdaLzGP4064uJHd6k6J/ysq7WqM3Wi8xj+NOuLiR3epOif8rKg1SiIgIiICIiAiIgIiIIrjT3FrvNz7wsjLXONPcWu83PvCyMg0/iF3Ej8tN+NWIq7xC7iR+Wm/GrEQEREGXceu7s3k4fgtV+YtNxqDzWP8KpPHzYE8drOqBHIYp4o8h7Wlzb2MyHNJAzOvF93AQoPBaldTNDIJa1rWi5rWvmaGjgABuAQbKRY3iwvrqCQOZVVjXsIIvlkzHbztJuI5iLlrqwq02lSQTTXZU0Eb3XbV742uN3NeUHuRFBsc1vTYPWRJJZb3RyPkjjy2m5zWuJyi07xuF1+2L82dBOVU+qP3Lp/PW/AmVGR4SV1QT3KprXHfummPucvnW1dXaTQ2ufVyNBvAkdK8A3EXgOvz3E+lBcGpn+raHTTe6dXeqe1OlhzWbBVzVsb2MqHxCIvBaX9zEmUQDnLfDAv2sx4FcKAiIgzhqjN1ovMY/jTri4kd3qTon/KyrtaozdaLzGP4064uJHd6k6J/wArKg1SiIgIiICIiAiIgIiIIrjT3FrvNz7wsjLXONPcWu83PvCyMg0/iF3Ej8tN+NWIq7xC7iR+Wm/GrEQEREBfly/UQZNxv7uVvlG/BjWnMEtzqPzSD4LFQWN/AWtkteeekpqiaKoLXxvhjfKP/wA2tIdkA5JBacxUL/Yy0B/2Vf8Ay83VQbHvVa6oDcU+cRf6lQX7GWhyKv8A5ebqocC7QO3RV/8ALzdVBZGpr/5qs8hH8Qq/rlTWp+wRqrEdVVFqwyQtkYxkYlaWOcQ4ucch2cAZs5Ge/NtFXMgIiICIiDOGqM3Wi8xj+NOuLiR3epOif8rKu1qjN1ovMY/jTri4kd3qTon/ACsqDVKIiAiIgIiICIiAiIgiuNPcWu83PvCyMthYw6X6ZZFcxu39ElI5y2MvA9lY9KCzMBcdTsCaJtIylbKGve7LMpZfluvuycg+9SHZLv5CzTns1WllYvq+3IWz2ZSyyRSX5D25NxyXFp2zvEEfYvXrUWpyKf2esgsDZLv5CzTns02S7+Qs057NV/rUWpyKf2esmtRanIp/Z6yCwNku/kLNOezTZLv5CzTns1X+tRanIp/Z6ya1Fqcin9nrIJ/sl38hZpz2a/dku/kLNOezVf61Fqcin9nrJrUWpyKf2esgsDZLv5CzTns02S7+Qs057NV/rUWpyKf2esmtRanIp/Z6yCf7Jd/IWac9mv3ZLv5CzTns1X+tRanIp/Z6ya1Fqcin9nrILA2S7+Qs057NNku/kLNOezVf61Fqcin9nrJrUWpyKf2esgsDZLv5CzTns02S7+Qs057NV/rUWpyKf2esmtRanIp/Z6yD5Yw8ODh9VsqZIhCWQNiyQ8yX5L3vvvLR4913MuliR3epOif8rKonbFizWBKYLVjdHK0AljrrwHC8bR4FNcQ1Iam3InN/sYZnnoMZj98gQagREQEREBERAREQEREH8TRCdpbKL2uBDhwgi4j0LGGEVjuwfq56We/Kp5XMvObKDT4LugtuP2raSovVC4EkObatE3MQ2Oru3iPBjkPMRcw9DOFB6dTphSHxzWdUHwmOM0F++11zZGjoIa67993ArrWKrFtiXB+ojqbOdkywuymH7iCN8EEgjfBK1VgDjDp8O4A6mIZOxv8Ax4CfCYdolvjMv2nc+e45kErREQEREBERAREQEREBERAXyqqltFG+SpIayNpc9xzBrWi8k8wAJX9veIwS8gAC8k5gAN8lUDjmxsttprrOweflQ3/0mZu1KQbxHGd9gOcu37hdm+sFa4Y4QHCmvqKt94E8pLAdtsYubG084Y1o+xWzqbbBI+lV0gzHJgiPDtSSf7X3ql7Ms6S15o4KFpfJM8MY0b7nG4dA594LYGB2DbMEqGGkguPcmeG7x5HeE932uJu4BcN5B2UREBERAREQEREBERAXxrKNloRviq2tfHK0te12cOa4XEEdC+yIMtYzsVcuBErpaQOkonu8CTbMV5zMl4DvB20eY5lB6OsfZ8jZaN745GG9j43FjmnhDhnC21NC2oaWTBrmuBDmuAIcCLiCDmI5lVuFWp+pLXcZLEe6leTeWXd0iPQwkOZ9hu4Agriysfdp2a3JmdBPdtGePwrv4o3Mv6TeV0NkdX8RQepN2q8tbqfLSpj/AEc0so3iyQt9Ie0Ly6w9q8VDpo/mg6myOr+IoPUm7VNkdX8RQepN2q5esPavFQ6aP5prD2rxUOmj+aDqbI6v4ig9SbtU2R1fxFB6k3arl6w9q8VDpo/mmsPavFQ6aP5oOpsjq/iKD1Ju1TZHV/EUHqTdquXrD2rxUOmj+aaw9q8VDpo/mg6myOr+IoPUm7VNkdX8RQepN2q5esPavFQ6aP5prD2rxUOmj+aDqbI6v4ig9SbtV/LtUbaBHgw0I58iY/7q5usPavFQ6aP5r9biGtU7cUI/xmIOHhPjLr8LQWWnO7uR/sogIoz/ABNb9f8A8iVHKWkfXPbHSNc97yAxrAXOcTtANGclW5Y2pvqZ3A2zUQRN3xCHTO6PCDWjpzq28D8XNHgSP6rjvlIudNLc+Vw4Mq4Bo5mgBBGcUWKn9jm/S7YDTWSNuDczhTsO20HaLzvuHQM15NmoiAiIgIiICIiAiIgIiICIiAiIgIiICIiAiIgIiICIiAiIgIiICIiAiIgIiICIiD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8575" y="-1790700"/>
            <a:ext cx="37433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/>
          </a:p>
        </p:txBody>
      </p:sp>
      <p:sp>
        <p:nvSpPr>
          <p:cNvPr id="24" name="23 CuadroTexto"/>
          <p:cNvSpPr txBox="1"/>
          <p:nvPr/>
        </p:nvSpPr>
        <p:spPr>
          <a:xfrm>
            <a:off x="329320" y="2032972"/>
            <a:ext cx="76990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66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s-CO" sz="66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40</a:t>
            </a:r>
            <a:r>
              <a:rPr lang="es-CO" sz="66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% </a:t>
            </a:r>
            <a:r>
              <a:rPr lang="es-CO" sz="28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de ahorro promedio</a:t>
            </a:r>
            <a:endParaRPr lang="es-CO" sz="2400" dirty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5" name="Imagen 3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167295"/>
            <a:ext cx="2575010" cy="2637969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747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E574EB22149F6479CD041CE88869BC7" ma:contentTypeVersion="1" ma:contentTypeDescription="Crear nuevo documento." ma:contentTypeScope="" ma:versionID="c7749da86617e7f278392678bd76f2c8">
  <xsd:schema xmlns:xsd="http://www.w3.org/2001/XMLSchema" xmlns:xs="http://www.w3.org/2001/XMLSchema" xmlns:p="http://schemas.microsoft.com/office/2006/metadata/properties" xmlns:ns1="http://schemas.microsoft.com/sharepoint/v3" xmlns:ns2="85f8dca9-0a1a-4040-82c6-40b893b6ffd9" targetNamespace="http://schemas.microsoft.com/office/2006/metadata/properties" ma:root="true" ma:fieldsID="b0ba0c03eb15151b52e1dc94561227a1" ns1:_="" ns2:_="">
    <xsd:import namespace="http://schemas.microsoft.com/sharepoint/v3"/>
    <xsd:import namespace="85f8dca9-0a1a-4040-82c6-40b893b6ffd9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f8dca9-0a1a-4040-82c6-40b893b6ffd9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11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Identificador persistente" ma:description="Mantener el identificador al agregar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0FA248E0-221B-4456-AE04-1278489381EF}"/>
</file>

<file path=customXml/itemProps2.xml><?xml version="1.0" encoding="utf-8"?>
<ds:datastoreItem xmlns:ds="http://schemas.openxmlformats.org/officeDocument/2006/customXml" ds:itemID="{3F75E119-368B-44E9-9969-5843D835A868}"/>
</file>

<file path=customXml/itemProps3.xml><?xml version="1.0" encoding="utf-8"?>
<ds:datastoreItem xmlns:ds="http://schemas.openxmlformats.org/officeDocument/2006/customXml" ds:itemID="{3BA9A476-17A5-4B37-B9CC-68C101CE1DFD}"/>
</file>

<file path=customXml/itemProps4.xml><?xml version="1.0" encoding="utf-8"?>
<ds:datastoreItem xmlns:ds="http://schemas.openxmlformats.org/officeDocument/2006/customXml" ds:itemID="{07E144F8-D2A2-48C6-A4B9-FA76F79162A8}"/>
</file>

<file path=docProps/app.xml><?xml version="1.0" encoding="utf-8"?>
<Properties xmlns="http://schemas.openxmlformats.org/officeDocument/2006/extended-properties" xmlns:vt="http://schemas.openxmlformats.org/officeDocument/2006/docPropsVTypes">
  <TotalTime>2805</TotalTime>
  <Words>848</Words>
  <Application>Microsoft Office PowerPoint</Application>
  <PresentationFormat>Presentación en pantalla (4:3)</PresentationFormat>
  <Paragraphs>172</Paragraphs>
  <Slides>24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0" baseType="lpstr">
      <vt:lpstr>Arial</vt:lpstr>
      <vt:lpstr>Arial Black</vt:lpstr>
      <vt:lpstr>Calibri</vt:lpstr>
      <vt:lpstr>Century Gothic</vt:lpstr>
      <vt:lpstr>Wingdings</vt:lpstr>
      <vt:lpstr>Tema de Office</vt:lpstr>
      <vt:lpstr>Presentación de PowerPoint</vt:lpstr>
      <vt:lpstr>2,5 millones de nuevos afiliados al sistema de salud</vt:lpstr>
      <vt:lpstr>Menos barreras de acceso</vt:lpstr>
      <vt:lpstr>Todos los colombianos con el mismo   Plan Obligatorio de Salud (POS) </vt:lpstr>
      <vt:lpstr>Actualización integral del POS  2011 y 2013</vt:lpstr>
      <vt:lpstr>Hitos en salud pública</vt:lpstr>
      <vt:lpstr>Avances en vacunación</vt:lpstr>
      <vt:lpstr>Presentación de PowerPoint</vt:lpstr>
      <vt:lpstr>Regulación de precios de medicamentos </vt:lpstr>
      <vt:lpstr>2. Fortalecimiento institucional</vt:lpstr>
      <vt:lpstr>Sector con mayores cambios institucionales</vt:lpstr>
      <vt:lpstr>3. Sostenibilidad</vt:lpstr>
      <vt:lpstr>Estrategia de estabilización del sistema</vt:lpstr>
      <vt:lpstr>Ley estatutaria de salud</vt:lpstr>
      <vt:lpstr>Presentación de PowerPoint</vt:lpstr>
      <vt:lpstr>Presentación de PowerPoint</vt:lpstr>
      <vt:lpstr>Lo que viene</vt:lpstr>
      <vt:lpstr>Presentación de PowerPoint</vt:lpstr>
      <vt:lpstr>Presentación de PowerPoint</vt:lpstr>
      <vt:lpstr>Presentación de PowerPoint</vt:lpstr>
      <vt:lpstr>Presentación de PowerPoint</vt:lpstr>
      <vt:lpstr>Problemas pendientes: </vt:lpstr>
      <vt:lpstr>Pérdida de confianza en el sistema </vt:lpstr>
      <vt:lpstr>Claves para el futuro: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lpareja</dc:creator>
  <cp:lastModifiedBy>Juan Pablo Corredor Pongutá</cp:lastModifiedBy>
  <cp:revision>444</cp:revision>
  <dcterms:created xsi:type="dcterms:W3CDTF">2014-01-30T14:55:04Z</dcterms:created>
  <dcterms:modified xsi:type="dcterms:W3CDTF">2014-06-12T14:34:11Z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0x010100EE574EB22149F6479CD041CE88869BC7</vt:lpwstr>
  </property>
</Properties>
</file>