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wdp" ContentType="image/vnd.ms-photo"/>
  <Override PartName="/ppt/diagrams/data1.xml" ContentType="application/vnd.openxmlformats-officedocument.drawingml.diagramData+xml"/>
  <Override PartName="/ppt/presentation.xml" ContentType="application/vnd.openxmlformats-officedocument.presentationml.presentation.main+xml"/>
  <Override PartName="/ppt/slides/slide17.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8.xml" ContentType="application/vnd.openxmlformats-officedocument.presentationml.slide+xml"/>
  <Override PartName="/ppt/slides/slide34.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charts/chart1.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diagrams/drawing1.xml" ContentType="application/vnd.ms-office.drawingml.diagramDrawing+xml"/>
  <Override PartName="/ppt/charts/chart2.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340" r:id="rId2"/>
    <p:sldId id="259" r:id="rId3"/>
    <p:sldId id="262" r:id="rId4"/>
    <p:sldId id="320" r:id="rId5"/>
    <p:sldId id="263" r:id="rId6"/>
    <p:sldId id="265" r:id="rId7"/>
    <p:sldId id="269" r:id="rId8"/>
    <p:sldId id="283" r:id="rId9"/>
    <p:sldId id="268" r:id="rId10"/>
    <p:sldId id="321" r:id="rId11"/>
    <p:sldId id="276" r:id="rId12"/>
    <p:sldId id="275" r:id="rId13"/>
    <p:sldId id="277" r:id="rId14"/>
    <p:sldId id="318" r:id="rId15"/>
    <p:sldId id="322" r:id="rId16"/>
    <p:sldId id="311" r:id="rId17"/>
    <p:sldId id="308" r:id="rId18"/>
    <p:sldId id="279" r:id="rId19"/>
    <p:sldId id="317" r:id="rId20"/>
    <p:sldId id="286" r:id="rId21"/>
    <p:sldId id="292" r:id="rId22"/>
    <p:sldId id="304" r:id="rId23"/>
    <p:sldId id="335" r:id="rId24"/>
    <p:sldId id="336" r:id="rId25"/>
    <p:sldId id="337" r:id="rId26"/>
    <p:sldId id="323" r:id="rId27"/>
    <p:sldId id="302" r:id="rId28"/>
    <p:sldId id="324" r:id="rId29"/>
    <p:sldId id="328" r:id="rId30"/>
    <p:sldId id="325" r:id="rId31"/>
    <p:sldId id="329" r:id="rId32"/>
    <p:sldId id="326" r:id="rId33"/>
    <p:sldId id="330" r:id="rId34"/>
    <p:sldId id="327" r:id="rId35"/>
    <p:sldId id="331" r:id="rId36"/>
    <p:sldId id="332" r:id="rId37"/>
    <p:sldId id="333" r:id="rId38"/>
    <p:sldId id="334" r:id="rId39"/>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3300"/>
    <a:srgbClr val="00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6287" autoAdjust="0"/>
  </p:normalViewPr>
  <p:slideViewPr>
    <p:cSldViewPr>
      <p:cViewPr>
        <p:scale>
          <a:sx n="57" d="100"/>
          <a:sy n="57" d="100"/>
        </p:scale>
        <p:origin x="-1555" y="2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46"/>
    </p:cViewPr>
  </p:sorterViewPr>
  <p:notesViewPr>
    <p:cSldViewPr>
      <p:cViewPr varScale="1">
        <p:scale>
          <a:sx n="66" d="100"/>
          <a:sy n="66" d="100"/>
        </p:scale>
        <p:origin x="-2820" y="-114"/>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bohorquezg\Desktop\PRESIDENCIA\Copia%20de%20Copia%20de%20Archivo%20de%20gr&#225;ficas21feb.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bohorquezg\AppData\Local\Microsoft\Windows\Temporary%20Internet%20Files\Content.Outlook\DJGUKMQA\Copia%20de%20Archivo%20de%20gr&#225;fic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CO"/>
  <c:style val="26"/>
  <c:chart>
    <c:title>
      <c:tx>
        <c:rich>
          <a:bodyPr/>
          <a:lstStyle/>
          <a:p>
            <a:pPr>
              <a:defRPr sz="1800">
                <a:solidFill>
                  <a:srgbClr val="FFFFFF"/>
                </a:solidFill>
              </a:defRPr>
            </a:pPr>
            <a:r>
              <a:rPr lang="es-CO" sz="1800" dirty="0">
                <a:solidFill>
                  <a:srgbClr val="FFFFFF"/>
                </a:solidFill>
              </a:rPr>
              <a:t>Afiliados al </a:t>
            </a:r>
            <a:r>
              <a:rPr lang="es-CO" sz="1800" dirty="0" smtClean="0">
                <a:solidFill>
                  <a:srgbClr val="FFFFFF"/>
                </a:solidFill>
              </a:rPr>
              <a:t>sistema </a:t>
            </a:r>
            <a:r>
              <a:rPr lang="es-CO" sz="1800" dirty="0">
                <a:solidFill>
                  <a:srgbClr val="FFFFFF"/>
                </a:solidFill>
              </a:rPr>
              <a:t>de </a:t>
            </a:r>
            <a:r>
              <a:rPr lang="es-CO" sz="1800" dirty="0" smtClean="0">
                <a:solidFill>
                  <a:srgbClr val="FFFFFF"/>
                </a:solidFill>
              </a:rPr>
              <a:t>salud</a:t>
            </a:r>
            <a:endParaRPr lang="es-CO" sz="1800" dirty="0">
              <a:solidFill>
                <a:srgbClr val="FFFFFF"/>
              </a:solidFill>
            </a:endParaRPr>
          </a:p>
          <a:p>
            <a:pPr>
              <a:defRPr sz="1800">
                <a:solidFill>
                  <a:srgbClr val="FFFFFF"/>
                </a:solidFill>
              </a:defRPr>
            </a:pPr>
            <a:r>
              <a:rPr lang="es-CO" sz="1800" b="0" dirty="0">
                <a:solidFill>
                  <a:srgbClr val="FFFFFF"/>
                </a:solidFill>
              </a:rPr>
              <a:t>(millones de personas)</a:t>
            </a:r>
          </a:p>
        </c:rich>
      </c:tx>
      <c:layout>
        <c:manualLayout>
          <c:xMode val="edge"/>
          <c:yMode val="edge"/>
          <c:x val="1.7043677472646443E-2"/>
          <c:y val="3.7152410743177655E-2"/>
        </c:manualLayout>
      </c:layout>
    </c:title>
    <c:plotArea>
      <c:layout>
        <c:manualLayout>
          <c:layoutTarget val="inner"/>
          <c:xMode val="edge"/>
          <c:yMode val="edge"/>
          <c:x val="2.8314028314028277E-2"/>
          <c:y val="0.24786821705426429"/>
          <c:w val="0.92070916811074288"/>
          <c:h val="0.62625343343710194"/>
        </c:manualLayout>
      </c:layout>
      <c:barChart>
        <c:barDir val="col"/>
        <c:grouping val="stacked"/>
        <c:ser>
          <c:idx val="2"/>
          <c:order val="0"/>
          <c:tx>
            <c:strRef>
              <c:f>Hoja1!$I$26</c:f>
              <c:strCache>
                <c:ptCount val="1"/>
                <c:pt idx="0">
                  <c:v>Especiales</c:v>
                </c:pt>
              </c:strCache>
            </c:strRef>
          </c:tx>
          <c:spPr>
            <a:solidFill>
              <a:prstClr val="white">
                <a:lumMod val="65000"/>
              </a:prstClr>
            </a:solidFill>
          </c:spPr>
          <c:dLbls>
            <c:txPr>
              <a:bodyPr/>
              <a:lstStyle/>
              <a:p>
                <a:pPr>
                  <a:defRPr sz="1600"/>
                </a:pPr>
                <a:endParaRPr lang="es-CO"/>
              </a:p>
            </c:txPr>
            <c:showVal val="1"/>
          </c:dLbls>
          <c:cat>
            <c:numRef>
              <c:f>Hoja1!$K$23:$L$23</c:f>
              <c:numCache>
                <c:formatCode>General</c:formatCode>
                <c:ptCount val="2"/>
                <c:pt idx="0">
                  <c:v>2012</c:v>
                </c:pt>
                <c:pt idx="1">
                  <c:v>2013</c:v>
                </c:pt>
              </c:numCache>
            </c:numRef>
          </c:cat>
          <c:val>
            <c:numRef>
              <c:f>Hoja1!$K$26:$L$26</c:f>
              <c:numCache>
                <c:formatCode>_(* #,##00_);_(* \(#,##00\);_(* "-"??_);_(@_)</c:formatCode>
                <c:ptCount val="2"/>
                <c:pt idx="0">
                  <c:v>2.2999999999999998</c:v>
                </c:pt>
                <c:pt idx="1">
                  <c:v>2.2999999999999998</c:v>
                </c:pt>
              </c:numCache>
            </c:numRef>
          </c:val>
        </c:ser>
        <c:ser>
          <c:idx val="1"/>
          <c:order val="1"/>
          <c:tx>
            <c:strRef>
              <c:f>Hoja1!$I$25</c:f>
              <c:strCache>
                <c:ptCount val="1"/>
                <c:pt idx="0">
                  <c:v>Subsidiado</c:v>
                </c:pt>
              </c:strCache>
            </c:strRef>
          </c:tx>
          <c:spPr>
            <a:solidFill>
              <a:srgbClr val="FF9933"/>
            </a:solidFill>
            <a:scene3d>
              <a:camera prst="orthographicFront"/>
              <a:lightRig rig="threePt" dir="t">
                <a:rot lat="0" lon="0" rev="1200000"/>
              </a:lightRig>
            </a:scene3d>
            <a:sp3d>
              <a:bevelT w="63500" h="25400" prst="angle"/>
            </a:sp3d>
          </c:spPr>
          <c:dLbls>
            <c:txPr>
              <a:bodyPr/>
              <a:lstStyle/>
              <a:p>
                <a:pPr>
                  <a:defRPr sz="1600"/>
                </a:pPr>
                <a:endParaRPr lang="es-CO"/>
              </a:p>
            </c:txPr>
            <c:showVal val="1"/>
          </c:dLbls>
          <c:cat>
            <c:numRef>
              <c:f>Hoja1!$K$23:$L$23</c:f>
              <c:numCache>
                <c:formatCode>General</c:formatCode>
                <c:ptCount val="2"/>
                <c:pt idx="0">
                  <c:v>2012</c:v>
                </c:pt>
                <c:pt idx="1">
                  <c:v>2013</c:v>
                </c:pt>
              </c:numCache>
            </c:numRef>
          </c:cat>
          <c:val>
            <c:numRef>
              <c:f>Hoja1!$K$25:$L$25</c:f>
              <c:numCache>
                <c:formatCode>_(* #,##00_);_(* \(#,##00\);_(* "-"??_);_(@_)</c:formatCode>
                <c:ptCount val="2"/>
                <c:pt idx="0">
                  <c:v>22.605295000000005</c:v>
                </c:pt>
                <c:pt idx="1">
                  <c:v>22.669542999999969</c:v>
                </c:pt>
              </c:numCache>
            </c:numRef>
          </c:val>
        </c:ser>
        <c:ser>
          <c:idx val="0"/>
          <c:order val="2"/>
          <c:tx>
            <c:strRef>
              <c:f>Hoja1!$I$24</c:f>
              <c:strCache>
                <c:ptCount val="1"/>
                <c:pt idx="0">
                  <c:v>Contributivo</c:v>
                </c:pt>
              </c:strCache>
            </c:strRef>
          </c:tx>
          <c:spPr>
            <a:solidFill>
              <a:schemeClr val="bg1"/>
            </a:solidFill>
            <a:scene3d>
              <a:camera prst="orthographicFront"/>
              <a:lightRig rig="threePt" dir="t">
                <a:rot lat="0" lon="0" rev="1200000"/>
              </a:lightRig>
            </a:scene3d>
            <a:sp3d>
              <a:bevelT w="63500" h="25400" prst="angle"/>
            </a:sp3d>
          </c:spPr>
          <c:dLbls>
            <c:dLbl>
              <c:idx val="0"/>
              <c:layout>
                <c:manualLayout>
                  <c:x val="0"/>
                  <c:y val="-4.6296296296296563E-3"/>
                </c:manualLayout>
              </c:layout>
              <c:showVal val="1"/>
            </c:dLbl>
            <c:dLbl>
              <c:idx val="1"/>
              <c:layout/>
              <c:showVal val="1"/>
            </c:dLbl>
            <c:dLbl>
              <c:idx val="2"/>
              <c:showVal val="1"/>
            </c:dLbl>
            <c:delete val="1"/>
            <c:txPr>
              <a:bodyPr/>
              <a:lstStyle/>
              <a:p>
                <a:pPr>
                  <a:defRPr sz="1600"/>
                </a:pPr>
                <a:endParaRPr lang="es-CO"/>
              </a:p>
            </c:txPr>
          </c:dLbls>
          <c:cat>
            <c:numRef>
              <c:f>Hoja1!$K$23:$L$23</c:f>
              <c:numCache>
                <c:formatCode>General</c:formatCode>
                <c:ptCount val="2"/>
                <c:pt idx="0">
                  <c:v>2012</c:v>
                </c:pt>
                <c:pt idx="1">
                  <c:v>2013</c:v>
                </c:pt>
              </c:numCache>
            </c:numRef>
          </c:cat>
          <c:val>
            <c:numRef>
              <c:f>Hoja1!$K$24:$L$24</c:f>
              <c:numCache>
                <c:formatCode>_(* #,##00_);_(* \(#,##00\);_(* "-"??_);_(@_)</c:formatCode>
                <c:ptCount val="2"/>
                <c:pt idx="0">
                  <c:v>19.957738999999989</c:v>
                </c:pt>
                <c:pt idx="1">
                  <c:v>20.150265999999998</c:v>
                </c:pt>
              </c:numCache>
            </c:numRef>
          </c:val>
        </c:ser>
        <c:dLbls/>
        <c:gapWidth val="225"/>
        <c:overlap val="100"/>
        <c:axId val="68626304"/>
        <c:axId val="68627840"/>
      </c:barChart>
      <c:catAx>
        <c:axId val="68626304"/>
        <c:scaling>
          <c:orientation val="minMax"/>
        </c:scaling>
        <c:axPos val="b"/>
        <c:numFmt formatCode="General" sourceLinked="1"/>
        <c:majorTickMark val="none"/>
        <c:tickLblPos val="nextTo"/>
        <c:txPr>
          <a:bodyPr/>
          <a:lstStyle/>
          <a:p>
            <a:pPr>
              <a:defRPr sz="1800">
                <a:solidFill>
                  <a:srgbClr val="FFFFFF"/>
                </a:solidFill>
              </a:defRPr>
            </a:pPr>
            <a:endParaRPr lang="es-CO"/>
          </a:p>
        </c:txPr>
        <c:crossAx val="68627840"/>
        <c:crosses val="autoZero"/>
        <c:auto val="1"/>
        <c:lblAlgn val="ctr"/>
        <c:lblOffset val="100"/>
      </c:catAx>
      <c:valAx>
        <c:axId val="68627840"/>
        <c:scaling>
          <c:orientation val="minMax"/>
        </c:scaling>
        <c:delete val="1"/>
        <c:axPos val="l"/>
        <c:numFmt formatCode="0%" sourceLinked="0"/>
        <c:tickLblPos val="none"/>
        <c:crossAx val="68626304"/>
        <c:crosses val="autoZero"/>
        <c:crossBetween val="between"/>
      </c:valAx>
    </c:plotArea>
    <c:legend>
      <c:legendPos val="r"/>
      <c:layout>
        <c:manualLayout>
          <c:xMode val="edge"/>
          <c:yMode val="edge"/>
          <c:x val="0.62147319279339364"/>
          <c:y val="3.5321224229053948E-2"/>
          <c:w val="0.3540311288941751"/>
          <c:h val="0.21145938949412255"/>
        </c:manualLayout>
      </c:layout>
      <c:txPr>
        <a:bodyPr/>
        <a:lstStyle/>
        <a:p>
          <a:pPr>
            <a:defRPr sz="1400" b="1">
              <a:solidFill>
                <a:schemeClr val="bg1"/>
              </a:solidFill>
            </a:defRPr>
          </a:pPr>
          <a:endParaRPr lang="es-CO"/>
        </a:p>
      </c:txPr>
    </c:legend>
    <c:plotVisOnly val="1"/>
    <c:dispBlanksAs val="gap"/>
  </c:chart>
  <c:spPr>
    <a:ln>
      <a:noFill/>
    </a:ln>
  </c:spPr>
  <c:txPr>
    <a:bodyPr/>
    <a:lstStyle/>
    <a:p>
      <a:pPr>
        <a:defRPr>
          <a:latin typeface="Arial" pitchFamily="34" charset="0"/>
          <a:cs typeface="Arial" pitchFamily="34" charset="0"/>
        </a:defRPr>
      </a:pPr>
      <a:endParaRPr lang="es-CO"/>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CO"/>
  <c:style val="26"/>
  <c:chart>
    <c:title>
      <c:tx>
        <c:rich>
          <a:bodyPr/>
          <a:lstStyle/>
          <a:p>
            <a:pPr>
              <a:defRPr sz="1400">
                <a:solidFill>
                  <a:schemeClr val="bg1"/>
                </a:solidFill>
                <a:latin typeface="Arial" pitchFamily="34" charset="0"/>
                <a:cs typeface="Arial" pitchFamily="34" charset="0"/>
              </a:defRPr>
            </a:pPr>
            <a:r>
              <a:rPr lang="es-CO" sz="1800" dirty="0" smtClean="0">
                <a:solidFill>
                  <a:schemeClr val="bg1"/>
                </a:solidFill>
                <a:latin typeface="Arial" pitchFamily="34" charset="0"/>
                <a:cs typeface="Arial" pitchFamily="34" charset="0"/>
              </a:rPr>
              <a:t>Coberturas</a:t>
            </a:r>
            <a:endParaRPr lang="es-CO" sz="1800" baseline="0" dirty="0" smtClean="0">
              <a:solidFill>
                <a:schemeClr val="bg1"/>
              </a:solidFill>
              <a:latin typeface="Arial" pitchFamily="34" charset="0"/>
              <a:cs typeface="Arial" pitchFamily="34" charset="0"/>
            </a:endParaRPr>
          </a:p>
          <a:p>
            <a:pPr>
              <a:defRPr sz="1400">
                <a:solidFill>
                  <a:schemeClr val="bg1"/>
                </a:solidFill>
                <a:latin typeface="Arial" pitchFamily="34" charset="0"/>
                <a:cs typeface="Arial" pitchFamily="34" charset="0"/>
              </a:defRPr>
            </a:pPr>
            <a:r>
              <a:rPr lang="es-CO" sz="1400" b="1" i="0" u="none" strike="noStrike" baseline="0" dirty="0" smtClean="0">
                <a:solidFill>
                  <a:schemeClr val="bg1"/>
                </a:solidFill>
                <a:latin typeface="Arial" pitchFamily="34" charset="0"/>
                <a:cs typeface="Arial" pitchFamily="34" charset="0"/>
              </a:rPr>
              <a:t>(menores de 1 años-Pentavalente y niños de 1 año-Triple Viral)</a:t>
            </a:r>
            <a:endParaRPr lang="es-CO" sz="1400" b="0" dirty="0">
              <a:solidFill>
                <a:schemeClr val="bg1"/>
              </a:solidFill>
              <a:latin typeface="Arial" pitchFamily="34" charset="0"/>
              <a:cs typeface="Arial" pitchFamily="34" charset="0"/>
            </a:endParaRPr>
          </a:p>
        </c:rich>
      </c:tx>
      <c:layout>
        <c:manualLayout>
          <c:xMode val="edge"/>
          <c:yMode val="edge"/>
          <c:x val="0"/>
          <c:y val="2.4771868782256654E-2"/>
        </c:manualLayout>
      </c:layout>
    </c:title>
    <c:view3D>
      <c:rotX val="0"/>
      <c:rotY val="0"/>
      <c:rAngAx val="1"/>
    </c:view3D>
    <c:plotArea>
      <c:layout>
        <c:manualLayout>
          <c:layoutTarget val="inner"/>
          <c:xMode val="edge"/>
          <c:yMode val="edge"/>
          <c:x val="2.8314028314028277E-2"/>
          <c:y val="0.24786821705426476"/>
          <c:w val="0.92070916811074288"/>
          <c:h val="0.62625343343710371"/>
        </c:manualLayout>
      </c:layout>
      <c:bar3DChart>
        <c:barDir val="col"/>
        <c:grouping val="clustered"/>
        <c:ser>
          <c:idx val="0"/>
          <c:order val="0"/>
          <c:tx>
            <c:strRef>
              <c:f>Hoja1!$R$39</c:f>
              <c:strCache>
                <c:ptCount val="1"/>
                <c:pt idx="0">
                  <c:v>2010</c:v>
                </c:pt>
              </c:strCache>
            </c:strRef>
          </c:tx>
          <c:spPr>
            <a:solidFill>
              <a:schemeClr val="bg1">
                <a:lumMod val="65000"/>
              </a:schemeClr>
            </a:solidFill>
            <a:scene3d>
              <a:camera prst="orthographicFront"/>
              <a:lightRig rig="threePt" dir="t">
                <a:rot lat="0" lon="0" rev="1200000"/>
              </a:lightRig>
            </a:scene3d>
            <a:sp3d>
              <a:bevelT w="127000" h="127000" prst="angle"/>
            </a:sp3d>
          </c:spPr>
          <c:dLbls>
            <c:dLbl>
              <c:idx val="0"/>
              <c:layout>
                <c:manualLayout>
                  <c:x val="0"/>
                  <c:y val="-4.6296296296296701E-3"/>
                </c:manualLayout>
              </c:layout>
              <c:showVal val="1"/>
            </c:dLbl>
            <c:dLbl>
              <c:idx val="1"/>
              <c:layout/>
              <c:showVal val="1"/>
            </c:dLbl>
            <c:dLbl>
              <c:idx val="2"/>
              <c:showVal val="1"/>
            </c:dLbl>
            <c:delete val="1"/>
            <c:txPr>
              <a:bodyPr/>
              <a:lstStyle/>
              <a:p>
                <a:pPr>
                  <a:defRPr sz="2000" b="1">
                    <a:solidFill>
                      <a:schemeClr val="bg1"/>
                    </a:solidFill>
                    <a:latin typeface="Arial" pitchFamily="34" charset="0"/>
                    <a:cs typeface="Arial" pitchFamily="34" charset="0"/>
                  </a:defRPr>
                </a:pPr>
                <a:endParaRPr lang="es-CO"/>
              </a:p>
            </c:txPr>
          </c:dLbls>
          <c:cat>
            <c:strRef>
              <c:f>Hoja1!$Q$40:$Q$41</c:f>
              <c:strCache>
                <c:ptCount val="2"/>
                <c:pt idx="0">
                  <c:v>Pentavalente</c:v>
                </c:pt>
                <c:pt idx="1">
                  <c:v>Triple Viral</c:v>
                </c:pt>
              </c:strCache>
            </c:strRef>
          </c:cat>
          <c:val>
            <c:numRef>
              <c:f>Hoja1!$R$40:$R$41</c:f>
              <c:numCache>
                <c:formatCode>#.#00%</c:formatCode>
                <c:ptCount val="2"/>
                <c:pt idx="0">
                  <c:v>0.87900000000000234</c:v>
                </c:pt>
                <c:pt idx="1">
                  <c:v>0.88500000000000001</c:v>
                </c:pt>
              </c:numCache>
            </c:numRef>
          </c:val>
        </c:ser>
        <c:ser>
          <c:idx val="1"/>
          <c:order val="1"/>
          <c:tx>
            <c:strRef>
              <c:f>Hoja1!$S$39</c:f>
              <c:strCache>
                <c:ptCount val="1"/>
                <c:pt idx="0">
                  <c:v>2013</c:v>
                </c:pt>
              </c:strCache>
            </c:strRef>
          </c:tx>
          <c:spPr>
            <a:solidFill>
              <a:srgbClr val="FF9933"/>
            </a:solidFill>
            <a:scene3d>
              <a:camera prst="orthographicFront"/>
              <a:lightRig rig="threePt" dir="t">
                <a:rot lat="0" lon="0" rev="1200000"/>
              </a:lightRig>
            </a:scene3d>
            <a:sp3d>
              <a:bevelT w="127000" h="127000" prst="angle"/>
            </a:sp3d>
          </c:spPr>
          <c:dLbls>
            <c:txPr>
              <a:bodyPr/>
              <a:lstStyle/>
              <a:p>
                <a:pPr>
                  <a:defRPr sz="2000" b="1">
                    <a:solidFill>
                      <a:schemeClr val="bg1"/>
                    </a:solidFill>
                    <a:latin typeface="Arial" pitchFamily="34" charset="0"/>
                    <a:cs typeface="Arial" pitchFamily="34" charset="0"/>
                  </a:defRPr>
                </a:pPr>
                <a:endParaRPr lang="es-CO"/>
              </a:p>
            </c:txPr>
            <c:showVal val="1"/>
          </c:dLbls>
          <c:cat>
            <c:strRef>
              <c:f>Hoja1!$Q$40:$Q$41</c:f>
              <c:strCache>
                <c:ptCount val="2"/>
                <c:pt idx="0">
                  <c:v>Pentavalente</c:v>
                </c:pt>
                <c:pt idx="1">
                  <c:v>Triple Viral</c:v>
                </c:pt>
              </c:strCache>
            </c:strRef>
          </c:cat>
          <c:val>
            <c:numRef>
              <c:f>Hoja1!$S$40:$S$41</c:f>
              <c:numCache>
                <c:formatCode>#.#00%</c:formatCode>
                <c:ptCount val="2"/>
                <c:pt idx="0">
                  <c:v>0.90900000000000003</c:v>
                </c:pt>
                <c:pt idx="1">
                  <c:v>0.92300000000000004</c:v>
                </c:pt>
              </c:numCache>
            </c:numRef>
          </c:val>
        </c:ser>
        <c:dLbls/>
        <c:gapWidth val="225"/>
        <c:gapDepth val="163"/>
        <c:shape val="box"/>
        <c:axId val="68675840"/>
        <c:axId val="69300224"/>
        <c:axId val="0"/>
      </c:bar3DChart>
      <c:catAx>
        <c:axId val="68675840"/>
        <c:scaling>
          <c:orientation val="minMax"/>
        </c:scaling>
        <c:axPos val="b"/>
        <c:numFmt formatCode="General" sourceLinked="1"/>
        <c:majorTickMark val="none"/>
        <c:tickLblPos val="nextTo"/>
        <c:txPr>
          <a:bodyPr/>
          <a:lstStyle/>
          <a:p>
            <a:pPr>
              <a:defRPr sz="1400" b="1">
                <a:solidFill>
                  <a:schemeClr val="bg1"/>
                </a:solidFill>
              </a:defRPr>
            </a:pPr>
            <a:endParaRPr lang="es-CO"/>
          </a:p>
        </c:txPr>
        <c:crossAx val="69300224"/>
        <c:crosses val="autoZero"/>
        <c:auto val="1"/>
        <c:lblAlgn val="ctr"/>
        <c:lblOffset val="100"/>
      </c:catAx>
      <c:valAx>
        <c:axId val="69300224"/>
        <c:scaling>
          <c:orientation val="minMax"/>
        </c:scaling>
        <c:delete val="1"/>
        <c:axPos val="l"/>
        <c:numFmt formatCode="0%" sourceLinked="0"/>
        <c:tickLblPos val="none"/>
        <c:crossAx val="68675840"/>
        <c:crosses val="autoZero"/>
        <c:crossBetween val="between"/>
      </c:valAx>
    </c:plotArea>
    <c:legend>
      <c:legendPos val="b"/>
      <c:layout>
        <c:manualLayout>
          <c:xMode val="edge"/>
          <c:yMode val="edge"/>
          <c:x val="0.38192427148617636"/>
          <c:y val="0.90525674084870156"/>
          <c:w val="0.21747069960263171"/>
          <c:h val="8.2186259607518103E-2"/>
        </c:manualLayout>
      </c:layout>
      <c:txPr>
        <a:bodyPr/>
        <a:lstStyle/>
        <a:p>
          <a:pPr>
            <a:defRPr sz="1200" b="1"/>
          </a:pPr>
          <a:endParaRPr lang="es-CO"/>
        </a:p>
      </c:txPr>
    </c:legend>
    <c:plotVisOnly val="1"/>
    <c:dispBlanksAs val="gap"/>
  </c:chart>
  <c:spPr>
    <a:ln>
      <a:noFill/>
    </a:ln>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A77EAA-AA93-4AD7-9F02-2E781908AC58}" type="doc">
      <dgm:prSet loTypeId="urn:microsoft.com/office/officeart/2005/8/layout/hProcess3" loCatId="process" qsTypeId="urn:microsoft.com/office/officeart/2005/8/quickstyle/simple1" qsCatId="simple" csTypeId="urn:microsoft.com/office/officeart/2005/8/colors/accent1_2" csCatId="accent1" phldr="1"/>
      <dgm:spPr/>
    </dgm:pt>
    <dgm:pt modelId="{18D3F79C-B3E8-4864-9A7B-6585D82C85FF}">
      <dgm:prSet phldrT="[Texto]" custT="1"/>
      <dgm:spPr/>
      <dgm:t>
        <a:bodyPr/>
        <a:lstStyle/>
        <a:p>
          <a:r>
            <a:rPr lang="es-CO" sz="1800" b="1" u="none"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Diagnóstico</a:t>
          </a:r>
          <a:endParaRPr lang="es-CO" sz="1800" b="1" u="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E5A0EEB3-939C-4304-A8E2-82A23484AAE1}" type="parTrans" cxnId="{06EF129F-8341-4828-BCFB-9A5C938D8B64}">
      <dgm:prSet/>
      <dgm:spPr/>
      <dgm:t>
        <a:bodyPr/>
        <a:lstStyle/>
        <a:p>
          <a:endParaRPr lang="es-CO" sz="1800" b="1">
            <a:effectLst>
              <a:outerShdw blurRad="38100" dist="38100" dir="2700000" algn="tl">
                <a:srgbClr val="000000">
                  <a:alpha val="43137"/>
                </a:srgbClr>
              </a:outerShdw>
            </a:effectLst>
            <a:latin typeface="Arial" pitchFamily="34" charset="0"/>
            <a:cs typeface="Arial" pitchFamily="34" charset="0"/>
          </a:endParaRPr>
        </a:p>
      </dgm:t>
    </dgm:pt>
    <dgm:pt modelId="{B4476851-AB2A-4340-A4E8-C6BDB290E118}" type="sibTrans" cxnId="{06EF129F-8341-4828-BCFB-9A5C938D8B64}">
      <dgm:prSet/>
      <dgm:spPr/>
      <dgm:t>
        <a:bodyPr/>
        <a:lstStyle/>
        <a:p>
          <a:endParaRPr lang="es-CO" sz="1800" b="1">
            <a:effectLst>
              <a:outerShdw blurRad="38100" dist="38100" dir="2700000" algn="tl">
                <a:srgbClr val="000000">
                  <a:alpha val="43137"/>
                </a:srgbClr>
              </a:outerShdw>
            </a:effectLst>
            <a:latin typeface="Arial" pitchFamily="34" charset="0"/>
            <a:cs typeface="Arial" pitchFamily="34" charset="0"/>
          </a:endParaRPr>
        </a:p>
      </dgm:t>
    </dgm:pt>
    <dgm:pt modelId="{E0366418-86DE-4F1E-9928-22AA717682E3}">
      <dgm:prSet phldrT="[Texto]" custT="1"/>
      <dgm:spPr/>
      <dgm:t>
        <a:bodyPr/>
        <a:lstStyle/>
        <a:p>
          <a:r>
            <a:rPr lang="es-CO" sz="1800" b="1" u="none"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Planeación</a:t>
          </a:r>
        </a:p>
        <a:p>
          <a:r>
            <a:rPr lang="es-CO" sz="1800" b="1" u="none"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territorial</a:t>
          </a:r>
          <a:endParaRPr lang="es-CO" sz="1800" b="1" u="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B391396A-73B4-4D0D-975D-B66642731332}" type="parTrans" cxnId="{6FC4BB22-5CC6-441B-A8D7-78F34DC9B064}">
      <dgm:prSet/>
      <dgm:spPr/>
      <dgm:t>
        <a:bodyPr/>
        <a:lstStyle/>
        <a:p>
          <a:endParaRPr lang="es-CO" sz="1800" b="1">
            <a:effectLst>
              <a:outerShdw blurRad="38100" dist="38100" dir="2700000" algn="tl">
                <a:srgbClr val="000000">
                  <a:alpha val="43137"/>
                </a:srgbClr>
              </a:outerShdw>
            </a:effectLst>
            <a:latin typeface="Arial" pitchFamily="34" charset="0"/>
            <a:cs typeface="Arial" pitchFamily="34" charset="0"/>
          </a:endParaRPr>
        </a:p>
      </dgm:t>
    </dgm:pt>
    <dgm:pt modelId="{BD0EF469-BAEF-4256-BA35-FDDDCCCEAA93}" type="sibTrans" cxnId="{6FC4BB22-5CC6-441B-A8D7-78F34DC9B064}">
      <dgm:prSet/>
      <dgm:spPr/>
      <dgm:t>
        <a:bodyPr/>
        <a:lstStyle/>
        <a:p>
          <a:endParaRPr lang="es-CO" sz="1800" b="1">
            <a:effectLst>
              <a:outerShdw blurRad="38100" dist="38100" dir="2700000" algn="tl">
                <a:srgbClr val="000000">
                  <a:alpha val="43137"/>
                </a:srgbClr>
              </a:outerShdw>
            </a:effectLst>
            <a:latin typeface="Arial" pitchFamily="34" charset="0"/>
            <a:cs typeface="Arial" pitchFamily="34" charset="0"/>
          </a:endParaRPr>
        </a:p>
      </dgm:t>
    </dgm:pt>
    <dgm:pt modelId="{D4F19D87-019D-4E2B-A5FC-8D4D6A97CE9D}">
      <dgm:prSet phldrT="[Texto]" custT="1"/>
      <dgm:spPr/>
      <dgm:t>
        <a:bodyPr/>
        <a:lstStyle/>
        <a:p>
          <a:r>
            <a:rPr lang="es-CO" sz="1800" b="1" u="none"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Definición de acciones colectivas</a:t>
          </a:r>
          <a:endParaRPr lang="es-CO" sz="1800" b="1" u="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2214415C-DDE5-49BC-987C-45FB4205E85A}" type="parTrans" cxnId="{C3D4874F-685A-44EF-BE44-893A84E7C0A0}">
      <dgm:prSet/>
      <dgm:spPr/>
      <dgm:t>
        <a:bodyPr/>
        <a:lstStyle/>
        <a:p>
          <a:endParaRPr lang="es-CO" sz="1800" b="1">
            <a:effectLst>
              <a:outerShdw blurRad="38100" dist="38100" dir="2700000" algn="tl">
                <a:srgbClr val="000000">
                  <a:alpha val="43137"/>
                </a:srgbClr>
              </a:outerShdw>
            </a:effectLst>
            <a:latin typeface="Arial" pitchFamily="34" charset="0"/>
            <a:cs typeface="Arial" pitchFamily="34" charset="0"/>
          </a:endParaRPr>
        </a:p>
      </dgm:t>
    </dgm:pt>
    <dgm:pt modelId="{5D8F68E6-FEC3-45AA-A4FF-E6C7F84BF998}" type="sibTrans" cxnId="{C3D4874F-685A-44EF-BE44-893A84E7C0A0}">
      <dgm:prSet/>
      <dgm:spPr/>
      <dgm:t>
        <a:bodyPr/>
        <a:lstStyle/>
        <a:p>
          <a:endParaRPr lang="es-CO" sz="1800" b="1">
            <a:effectLst>
              <a:outerShdw blurRad="38100" dist="38100" dir="2700000" algn="tl">
                <a:srgbClr val="000000">
                  <a:alpha val="43137"/>
                </a:srgbClr>
              </a:outerShdw>
            </a:effectLst>
            <a:latin typeface="Arial" pitchFamily="34" charset="0"/>
            <a:cs typeface="Arial" pitchFamily="34" charset="0"/>
          </a:endParaRPr>
        </a:p>
      </dgm:t>
    </dgm:pt>
    <dgm:pt modelId="{1ACE528E-E1CD-4031-86C0-17ECF7BF499A}">
      <dgm:prSet phldrT="[Texto]" custT="1"/>
      <dgm:spPr/>
      <dgm:t>
        <a:bodyPr/>
        <a:lstStyle/>
        <a:p>
          <a:r>
            <a:rPr lang="es-CO" sz="1800" b="1" u="none"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Mejoramiento de la ejecución territorial del los recursos</a:t>
          </a:r>
          <a:endParaRPr lang="es-CO" sz="1800" b="1" u="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BE244EA8-56BF-4E4F-B62F-49D91B52171F}" type="parTrans" cxnId="{E71C5D46-9DB1-45EB-8FE4-B81FBB3BD6FE}">
      <dgm:prSet/>
      <dgm:spPr/>
      <dgm:t>
        <a:bodyPr/>
        <a:lstStyle/>
        <a:p>
          <a:endParaRPr lang="es-CO" sz="1800" b="1">
            <a:effectLst>
              <a:outerShdw blurRad="38100" dist="38100" dir="2700000" algn="tl">
                <a:srgbClr val="000000">
                  <a:alpha val="43137"/>
                </a:srgbClr>
              </a:outerShdw>
            </a:effectLst>
            <a:latin typeface="Arial" pitchFamily="34" charset="0"/>
            <a:cs typeface="Arial" pitchFamily="34" charset="0"/>
          </a:endParaRPr>
        </a:p>
      </dgm:t>
    </dgm:pt>
    <dgm:pt modelId="{0AF13A42-4882-44B9-8C35-3961E0B9E448}" type="sibTrans" cxnId="{E71C5D46-9DB1-45EB-8FE4-B81FBB3BD6FE}">
      <dgm:prSet/>
      <dgm:spPr/>
      <dgm:t>
        <a:bodyPr/>
        <a:lstStyle/>
        <a:p>
          <a:endParaRPr lang="es-CO" sz="1800" b="1">
            <a:effectLst>
              <a:outerShdw blurRad="38100" dist="38100" dir="2700000" algn="tl">
                <a:srgbClr val="000000">
                  <a:alpha val="43137"/>
                </a:srgbClr>
              </a:outerShdw>
            </a:effectLst>
            <a:latin typeface="Arial" pitchFamily="34" charset="0"/>
            <a:cs typeface="Arial" pitchFamily="34" charset="0"/>
          </a:endParaRPr>
        </a:p>
      </dgm:t>
    </dgm:pt>
    <dgm:pt modelId="{8FE2F9E9-F70F-42C1-98D2-53A220F37946}" type="pres">
      <dgm:prSet presAssocID="{A5A77EAA-AA93-4AD7-9F02-2E781908AC58}" presName="Name0" presStyleCnt="0">
        <dgm:presLayoutVars>
          <dgm:dir/>
          <dgm:animLvl val="lvl"/>
          <dgm:resizeHandles val="exact"/>
        </dgm:presLayoutVars>
      </dgm:prSet>
      <dgm:spPr/>
    </dgm:pt>
    <dgm:pt modelId="{B81C2705-F801-423B-8E75-06B29C7362CC}" type="pres">
      <dgm:prSet presAssocID="{A5A77EAA-AA93-4AD7-9F02-2E781908AC58}" presName="dummy" presStyleCnt="0"/>
      <dgm:spPr/>
    </dgm:pt>
    <dgm:pt modelId="{04342AF4-53DF-45E8-8448-19279B2A7CB0}" type="pres">
      <dgm:prSet presAssocID="{A5A77EAA-AA93-4AD7-9F02-2E781908AC58}" presName="linH" presStyleCnt="0"/>
      <dgm:spPr/>
    </dgm:pt>
    <dgm:pt modelId="{22991836-A99F-4E6C-9AB4-B92FACB67374}" type="pres">
      <dgm:prSet presAssocID="{A5A77EAA-AA93-4AD7-9F02-2E781908AC58}" presName="padding1" presStyleCnt="0"/>
      <dgm:spPr/>
    </dgm:pt>
    <dgm:pt modelId="{6249277B-D4BA-4CC5-BC12-4C9ABC83F77C}" type="pres">
      <dgm:prSet presAssocID="{18D3F79C-B3E8-4864-9A7B-6585D82C85FF}" presName="linV" presStyleCnt="0"/>
      <dgm:spPr/>
    </dgm:pt>
    <dgm:pt modelId="{175C7043-23FF-4F51-9F77-7819DF506813}" type="pres">
      <dgm:prSet presAssocID="{18D3F79C-B3E8-4864-9A7B-6585D82C85FF}" presName="spVertical1" presStyleCnt="0"/>
      <dgm:spPr/>
    </dgm:pt>
    <dgm:pt modelId="{2A36C99C-3AFB-413B-A624-43E386354525}" type="pres">
      <dgm:prSet presAssocID="{18D3F79C-B3E8-4864-9A7B-6585D82C85FF}" presName="parTx" presStyleLbl="revTx" presStyleIdx="0" presStyleCnt="4" custScaleX="275898" custLinFactNeighborX="-71210">
        <dgm:presLayoutVars>
          <dgm:chMax val="0"/>
          <dgm:chPref val="0"/>
          <dgm:bulletEnabled val="1"/>
        </dgm:presLayoutVars>
      </dgm:prSet>
      <dgm:spPr/>
      <dgm:t>
        <a:bodyPr/>
        <a:lstStyle/>
        <a:p>
          <a:endParaRPr lang="es-CO"/>
        </a:p>
      </dgm:t>
    </dgm:pt>
    <dgm:pt modelId="{2A0253F2-04C1-4BF2-9015-3235E0697220}" type="pres">
      <dgm:prSet presAssocID="{18D3F79C-B3E8-4864-9A7B-6585D82C85FF}" presName="spVertical2" presStyleCnt="0"/>
      <dgm:spPr/>
    </dgm:pt>
    <dgm:pt modelId="{768D15E5-E0A9-43AD-8AF9-0DD0854E5AB8}" type="pres">
      <dgm:prSet presAssocID="{18D3F79C-B3E8-4864-9A7B-6585D82C85FF}" presName="spVertical3" presStyleCnt="0"/>
      <dgm:spPr/>
    </dgm:pt>
    <dgm:pt modelId="{A2BFCAA3-CBDE-4737-859B-2077753CAC64}" type="pres">
      <dgm:prSet presAssocID="{B4476851-AB2A-4340-A4E8-C6BDB290E118}" presName="space" presStyleCnt="0"/>
      <dgm:spPr/>
    </dgm:pt>
    <dgm:pt modelId="{6E0A7D54-B7B4-4201-9F30-2955E4E6B47F}" type="pres">
      <dgm:prSet presAssocID="{E0366418-86DE-4F1E-9928-22AA717682E3}" presName="linV" presStyleCnt="0"/>
      <dgm:spPr/>
    </dgm:pt>
    <dgm:pt modelId="{A38CEB4B-1CE5-4884-896C-E6C851296C79}" type="pres">
      <dgm:prSet presAssocID="{E0366418-86DE-4F1E-9928-22AA717682E3}" presName="spVertical1" presStyleCnt="0"/>
      <dgm:spPr/>
    </dgm:pt>
    <dgm:pt modelId="{B5BD4BD1-7EF6-4D21-AD43-B898B98A2DE8}" type="pres">
      <dgm:prSet presAssocID="{E0366418-86DE-4F1E-9928-22AA717682E3}" presName="parTx" presStyleLbl="revTx" presStyleIdx="1" presStyleCnt="4" custScaleX="246882" custLinFactNeighborX="-49357">
        <dgm:presLayoutVars>
          <dgm:chMax val="0"/>
          <dgm:chPref val="0"/>
          <dgm:bulletEnabled val="1"/>
        </dgm:presLayoutVars>
      </dgm:prSet>
      <dgm:spPr/>
      <dgm:t>
        <a:bodyPr/>
        <a:lstStyle/>
        <a:p>
          <a:endParaRPr lang="es-CO"/>
        </a:p>
      </dgm:t>
    </dgm:pt>
    <dgm:pt modelId="{6DC97156-3332-4ED1-8E6E-DBBF14009004}" type="pres">
      <dgm:prSet presAssocID="{E0366418-86DE-4F1E-9928-22AA717682E3}" presName="spVertical2" presStyleCnt="0"/>
      <dgm:spPr/>
    </dgm:pt>
    <dgm:pt modelId="{0A567533-582D-4E22-810A-ECCE58AA9AAA}" type="pres">
      <dgm:prSet presAssocID="{E0366418-86DE-4F1E-9928-22AA717682E3}" presName="spVertical3" presStyleCnt="0"/>
      <dgm:spPr/>
    </dgm:pt>
    <dgm:pt modelId="{6B2339AD-0C45-4D49-9078-B7A96B0EE28E}" type="pres">
      <dgm:prSet presAssocID="{BD0EF469-BAEF-4256-BA35-FDDDCCCEAA93}" presName="space" presStyleCnt="0"/>
      <dgm:spPr/>
    </dgm:pt>
    <dgm:pt modelId="{1658159B-E169-4E85-8C2F-9E753702573F}" type="pres">
      <dgm:prSet presAssocID="{D4F19D87-019D-4E2B-A5FC-8D4D6A97CE9D}" presName="linV" presStyleCnt="0"/>
      <dgm:spPr/>
    </dgm:pt>
    <dgm:pt modelId="{63D60C28-165E-424F-8622-D95A3602E710}" type="pres">
      <dgm:prSet presAssocID="{D4F19D87-019D-4E2B-A5FC-8D4D6A97CE9D}" presName="spVertical1" presStyleCnt="0"/>
      <dgm:spPr/>
    </dgm:pt>
    <dgm:pt modelId="{0E62F353-A329-4662-83C5-0423F924EEF1}" type="pres">
      <dgm:prSet presAssocID="{D4F19D87-019D-4E2B-A5FC-8D4D6A97CE9D}" presName="parTx" presStyleLbl="revTx" presStyleIdx="2" presStyleCnt="4" custScaleX="277417" custLinFactNeighborX="12326" custLinFactNeighborY="-585">
        <dgm:presLayoutVars>
          <dgm:chMax val="0"/>
          <dgm:chPref val="0"/>
          <dgm:bulletEnabled val="1"/>
        </dgm:presLayoutVars>
      </dgm:prSet>
      <dgm:spPr/>
      <dgm:t>
        <a:bodyPr/>
        <a:lstStyle/>
        <a:p>
          <a:endParaRPr lang="es-CO"/>
        </a:p>
      </dgm:t>
    </dgm:pt>
    <dgm:pt modelId="{D5889FD6-1390-4B9D-9FBB-3C909C9D1B1D}" type="pres">
      <dgm:prSet presAssocID="{D4F19D87-019D-4E2B-A5FC-8D4D6A97CE9D}" presName="spVertical2" presStyleCnt="0"/>
      <dgm:spPr/>
    </dgm:pt>
    <dgm:pt modelId="{4EDD0D92-72C8-45B5-BACC-4C6EFD63A3EF}" type="pres">
      <dgm:prSet presAssocID="{D4F19D87-019D-4E2B-A5FC-8D4D6A97CE9D}" presName="spVertical3" presStyleCnt="0"/>
      <dgm:spPr/>
    </dgm:pt>
    <dgm:pt modelId="{65515F74-4BB2-4D51-BD94-CD08954D3A6F}" type="pres">
      <dgm:prSet presAssocID="{5D8F68E6-FEC3-45AA-A4FF-E6C7F84BF998}" presName="space" presStyleCnt="0"/>
      <dgm:spPr/>
    </dgm:pt>
    <dgm:pt modelId="{51EACA4B-E57C-4E13-A896-ABD1A37E186B}" type="pres">
      <dgm:prSet presAssocID="{1ACE528E-E1CD-4031-86C0-17ECF7BF499A}" presName="linV" presStyleCnt="0"/>
      <dgm:spPr/>
    </dgm:pt>
    <dgm:pt modelId="{4815CD3D-D4E4-4702-B5E5-27587B8F9222}" type="pres">
      <dgm:prSet presAssocID="{1ACE528E-E1CD-4031-86C0-17ECF7BF499A}" presName="spVertical1" presStyleCnt="0"/>
      <dgm:spPr/>
    </dgm:pt>
    <dgm:pt modelId="{B3614CC6-AFCD-49E4-860D-845F6B77F40E}" type="pres">
      <dgm:prSet presAssocID="{1ACE528E-E1CD-4031-86C0-17ECF7BF499A}" presName="parTx" presStyleLbl="revTx" presStyleIdx="3" presStyleCnt="4" custScaleX="504720" custLinFactNeighborX="73008">
        <dgm:presLayoutVars>
          <dgm:chMax val="0"/>
          <dgm:chPref val="0"/>
          <dgm:bulletEnabled val="1"/>
        </dgm:presLayoutVars>
      </dgm:prSet>
      <dgm:spPr/>
      <dgm:t>
        <a:bodyPr/>
        <a:lstStyle/>
        <a:p>
          <a:endParaRPr lang="es-CO"/>
        </a:p>
      </dgm:t>
    </dgm:pt>
    <dgm:pt modelId="{AEF13083-BCAF-4297-82C1-4A69A21A148A}" type="pres">
      <dgm:prSet presAssocID="{1ACE528E-E1CD-4031-86C0-17ECF7BF499A}" presName="spVertical2" presStyleCnt="0"/>
      <dgm:spPr/>
    </dgm:pt>
    <dgm:pt modelId="{7F027C2F-E055-4AF5-AE5A-2C86FE2621D5}" type="pres">
      <dgm:prSet presAssocID="{1ACE528E-E1CD-4031-86C0-17ECF7BF499A}" presName="spVertical3" presStyleCnt="0"/>
      <dgm:spPr/>
    </dgm:pt>
    <dgm:pt modelId="{4EB29394-DE3B-4A09-9617-9A56216DC0B7}" type="pres">
      <dgm:prSet presAssocID="{A5A77EAA-AA93-4AD7-9F02-2E781908AC58}" presName="padding2" presStyleCnt="0"/>
      <dgm:spPr/>
    </dgm:pt>
    <dgm:pt modelId="{13A4937F-2483-4B0B-8199-44CC1E3CC2FF}" type="pres">
      <dgm:prSet presAssocID="{A5A77EAA-AA93-4AD7-9F02-2E781908AC58}" presName="negArrow" presStyleCnt="0"/>
      <dgm:spPr/>
    </dgm:pt>
    <dgm:pt modelId="{DF75763B-B556-4E42-8BB3-9D226F59A242}" type="pres">
      <dgm:prSet presAssocID="{A5A77EAA-AA93-4AD7-9F02-2E781908AC58}" presName="backgroundArrow" presStyleLbl="node1" presStyleIdx="0" presStyleCnt="1" custLinFactNeighborY="-6308"/>
      <dgm:spPr>
        <a:solidFill>
          <a:srgbClr val="FF9933"/>
        </a:solidFill>
        <a:ln>
          <a:solidFill>
            <a:srgbClr val="FF9933"/>
          </a:solidFill>
        </a:ln>
      </dgm:spPr>
    </dgm:pt>
  </dgm:ptLst>
  <dgm:cxnLst>
    <dgm:cxn modelId="{C3D4874F-685A-44EF-BE44-893A84E7C0A0}" srcId="{A5A77EAA-AA93-4AD7-9F02-2E781908AC58}" destId="{D4F19D87-019D-4E2B-A5FC-8D4D6A97CE9D}" srcOrd="2" destOrd="0" parTransId="{2214415C-DDE5-49BC-987C-45FB4205E85A}" sibTransId="{5D8F68E6-FEC3-45AA-A4FF-E6C7F84BF998}"/>
    <dgm:cxn modelId="{28D37371-896B-41C1-AF8B-317DDB46A9CF}" type="presOf" srcId="{E0366418-86DE-4F1E-9928-22AA717682E3}" destId="{B5BD4BD1-7EF6-4D21-AD43-B898B98A2DE8}" srcOrd="0" destOrd="0" presId="urn:microsoft.com/office/officeart/2005/8/layout/hProcess3"/>
    <dgm:cxn modelId="{0E00946A-DC35-4A2E-8EF0-AAA0C3A45B17}" type="presOf" srcId="{18D3F79C-B3E8-4864-9A7B-6585D82C85FF}" destId="{2A36C99C-3AFB-413B-A624-43E386354525}" srcOrd="0" destOrd="0" presId="urn:microsoft.com/office/officeart/2005/8/layout/hProcess3"/>
    <dgm:cxn modelId="{2634F0D3-3E66-403C-BEDB-0EA5C9B91338}" type="presOf" srcId="{D4F19D87-019D-4E2B-A5FC-8D4D6A97CE9D}" destId="{0E62F353-A329-4662-83C5-0423F924EEF1}" srcOrd="0" destOrd="0" presId="urn:microsoft.com/office/officeart/2005/8/layout/hProcess3"/>
    <dgm:cxn modelId="{06EF129F-8341-4828-BCFB-9A5C938D8B64}" srcId="{A5A77EAA-AA93-4AD7-9F02-2E781908AC58}" destId="{18D3F79C-B3E8-4864-9A7B-6585D82C85FF}" srcOrd="0" destOrd="0" parTransId="{E5A0EEB3-939C-4304-A8E2-82A23484AAE1}" sibTransId="{B4476851-AB2A-4340-A4E8-C6BDB290E118}"/>
    <dgm:cxn modelId="{52B994DD-B900-4F9E-B18C-D232FB2A1718}" type="presOf" srcId="{1ACE528E-E1CD-4031-86C0-17ECF7BF499A}" destId="{B3614CC6-AFCD-49E4-860D-845F6B77F40E}" srcOrd="0" destOrd="0" presId="urn:microsoft.com/office/officeart/2005/8/layout/hProcess3"/>
    <dgm:cxn modelId="{49268ACA-1BE7-4DEE-A5DB-AB1D22D57369}" type="presOf" srcId="{A5A77EAA-AA93-4AD7-9F02-2E781908AC58}" destId="{8FE2F9E9-F70F-42C1-98D2-53A220F37946}" srcOrd="0" destOrd="0" presId="urn:microsoft.com/office/officeart/2005/8/layout/hProcess3"/>
    <dgm:cxn modelId="{6FC4BB22-5CC6-441B-A8D7-78F34DC9B064}" srcId="{A5A77EAA-AA93-4AD7-9F02-2E781908AC58}" destId="{E0366418-86DE-4F1E-9928-22AA717682E3}" srcOrd="1" destOrd="0" parTransId="{B391396A-73B4-4D0D-975D-B66642731332}" sibTransId="{BD0EF469-BAEF-4256-BA35-FDDDCCCEAA93}"/>
    <dgm:cxn modelId="{E71C5D46-9DB1-45EB-8FE4-B81FBB3BD6FE}" srcId="{A5A77EAA-AA93-4AD7-9F02-2E781908AC58}" destId="{1ACE528E-E1CD-4031-86C0-17ECF7BF499A}" srcOrd="3" destOrd="0" parTransId="{BE244EA8-56BF-4E4F-B62F-49D91B52171F}" sibTransId="{0AF13A42-4882-44B9-8C35-3961E0B9E448}"/>
    <dgm:cxn modelId="{0D6D7459-8AD4-47AF-AD30-41AC2310E5FC}" type="presParOf" srcId="{8FE2F9E9-F70F-42C1-98D2-53A220F37946}" destId="{B81C2705-F801-423B-8E75-06B29C7362CC}" srcOrd="0" destOrd="0" presId="urn:microsoft.com/office/officeart/2005/8/layout/hProcess3"/>
    <dgm:cxn modelId="{596C200A-C080-4F5B-9E28-37E87FDD5DB3}" type="presParOf" srcId="{8FE2F9E9-F70F-42C1-98D2-53A220F37946}" destId="{04342AF4-53DF-45E8-8448-19279B2A7CB0}" srcOrd="1" destOrd="0" presId="urn:microsoft.com/office/officeart/2005/8/layout/hProcess3"/>
    <dgm:cxn modelId="{D3CBD665-C1F0-47A4-B31D-3C76B284D9DC}" type="presParOf" srcId="{04342AF4-53DF-45E8-8448-19279B2A7CB0}" destId="{22991836-A99F-4E6C-9AB4-B92FACB67374}" srcOrd="0" destOrd="0" presId="urn:microsoft.com/office/officeart/2005/8/layout/hProcess3"/>
    <dgm:cxn modelId="{1AD69740-58DD-406A-A7D0-E895F2EC1BC7}" type="presParOf" srcId="{04342AF4-53DF-45E8-8448-19279B2A7CB0}" destId="{6249277B-D4BA-4CC5-BC12-4C9ABC83F77C}" srcOrd="1" destOrd="0" presId="urn:microsoft.com/office/officeart/2005/8/layout/hProcess3"/>
    <dgm:cxn modelId="{B221DA04-BA52-45CC-8058-8AE63203D8FC}" type="presParOf" srcId="{6249277B-D4BA-4CC5-BC12-4C9ABC83F77C}" destId="{175C7043-23FF-4F51-9F77-7819DF506813}" srcOrd="0" destOrd="0" presId="urn:microsoft.com/office/officeart/2005/8/layout/hProcess3"/>
    <dgm:cxn modelId="{AB25A85C-53BF-4D52-B6DD-04E1AC385AF4}" type="presParOf" srcId="{6249277B-D4BA-4CC5-BC12-4C9ABC83F77C}" destId="{2A36C99C-3AFB-413B-A624-43E386354525}" srcOrd="1" destOrd="0" presId="urn:microsoft.com/office/officeart/2005/8/layout/hProcess3"/>
    <dgm:cxn modelId="{4EA290E0-AEDB-409A-AB38-D2F41640C81A}" type="presParOf" srcId="{6249277B-D4BA-4CC5-BC12-4C9ABC83F77C}" destId="{2A0253F2-04C1-4BF2-9015-3235E0697220}" srcOrd="2" destOrd="0" presId="urn:microsoft.com/office/officeart/2005/8/layout/hProcess3"/>
    <dgm:cxn modelId="{2CB77C7F-8BDA-4A66-9594-BEA873640B40}" type="presParOf" srcId="{6249277B-D4BA-4CC5-BC12-4C9ABC83F77C}" destId="{768D15E5-E0A9-43AD-8AF9-0DD0854E5AB8}" srcOrd="3" destOrd="0" presId="urn:microsoft.com/office/officeart/2005/8/layout/hProcess3"/>
    <dgm:cxn modelId="{76CC7A8F-8AF4-414A-AE98-E4D7D81FA161}" type="presParOf" srcId="{04342AF4-53DF-45E8-8448-19279B2A7CB0}" destId="{A2BFCAA3-CBDE-4737-859B-2077753CAC64}" srcOrd="2" destOrd="0" presId="urn:microsoft.com/office/officeart/2005/8/layout/hProcess3"/>
    <dgm:cxn modelId="{8FC8DC0C-7887-4CD4-A189-91E025E1B401}" type="presParOf" srcId="{04342AF4-53DF-45E8-8448-19279B2A7CB0}" destId="{6E0A7D54-B7B4-4201-9F30-2955E4E6B47F}" srcOrd="3" destOrd="0" presId="urn:microsoft.com/office/officeart/2005/8/layout/hProcess3"/>
    <dgm:cxn modelId="{8E3C9125-DDD5-473A-9476-063D6B5B0FB9}" type="presParOf" srcId="{6E0A7D54-B7B4-4201-9F30-2955E4E6B47F}" destId="{A38CEB4B-1CE5-4884-896C-E6C851296C79}" srcOrd="0" destOrd="0" presId="urn:microsoft.com/office/officeart/2005/8/layout/hProcess3"/>
    <dgm:cxn modelId="{39663313-DCB8-469E-94E9-F6DB58E79952}" type="presParOf" srcId="{6E0A7D54-B7B4-4201-9F30-2955E4E6B47F}" destId="{B5BD4BD1-7EF6-4D21-AD43-B898B98A2DE8}" srcOrd="1" destOrd="0" presId="urn:microsoft.com/office/officeart/2005/8/layout/hProcess3"/>
    <dgm:cxn modelId="{39D51F8C-3256-418F-B4B0-11CD73E95B10}" type="presParOf" srcId="{6E0A7D54-B7B4-4201-9F30-2955E4E6B47F}" destId="{6DC97156-3332-4ED1-8E6E-DBBF14009004}" srcOrd="2" destOrd="0" presId="urn:microsoft.com/office/officeart/2005/8/layout/hProcess3"/>
    <dgm:cxn modelId="{C3023F65-3905-48AE-B799-A25D2CF0A613}" type="presParOf" srcId="{6E0A7D54-B7B4-4201-9F30-2955E4E6B47F}" destId="{0A567533-582D-4E22-810A-ECCE58AA9AAA}" srcOrd="3" destOrd="0" presId="urn:microsoft.com/office/officeart/2005/8/layout/hProcess3"/>
    <dgm:cxn modelId="{9EF9174B-033C-4976-879B-CB4EA45A8FB5}" type="presParOf" srcId="{04342AF4-53DF-45E8-8448-19279B2A7CB0}" destId="{6B2339AD-0C45-4D49-9078-B7A96B0EE28E}" srcOrd="4" destOrd="0" presId="urn:microsoft.com/office/officeart/2005/8/layout/hProcess3"/>
    <dgm:cxn modelId="{CA2306AA-4E0B-480A-A941-1461F28651ED}" type="presParOf" srcId="{04342AF4-53DF-45E8-8448-19279B2A7CB0}" destId="{1658159B-E169-4E85-8C2F-9E753702573F}" srcOrd="5" destOrd="0" presId="urn:microsoft.com/office/officeart/2005/8/layout/hProcess3"/>
    <dgm:cxn modelId="{5BAEAC47-D4F5-4075-A92B-C1195F34B248}" type="presParOf" srcId="{1658159B-E169-4E85-8C2F-9E753702573F}" destId="{63D60C28-165E-424F-8622-D95A3602E710}" srcOrd="0" destOrd="0" presId="urn:microsoft.com/office/officeart/2005/8/layout/hProcess3"/>
    <dgm:cxn modelId="{4AFEAACA-A2D3-4F44-AC10-91FA0CB3AA17}" type="presParOf" srcId="{1658159B-E169-4E85-8C2F-9E753702573F}" destId="{0E62F353-A329-4662-83C5-0423F924EEF1}" srcOrd="1" destOrd="0" presId="urn:microsoft.com/office/officeart/2005/8/layout/hProcess3"/>
    <dgm:cxn modelId="{DB784E8F-A744-496B-8C3A-6EAD64E4FA34}" type="presParOf" srcId="{1658159B-E169-4E85-8C2F-9E753702573F}" destId="{D5889FD6-1390-4B9D-9FBB-3C909C9D1B1D}" srcOrd="2" destOrd="0" presId="urn:microsoft.com/office/officeart/2005/8/layout/hProcess3"/>
    <dgm:cxn modelId="{3D644BA9-BED3-4B56-BC7A-561C33AAA884}" type="presParOf" srcId="{1658159B-E169-4E85-8C2F-9E753702573F}" destId="{4EDD0D92-72C8-45B5-BACC-4C6EFD63A3EF}" srcOrd="3" destOrd="0" presId="urn:microsoft.com/office/officeart/2005/8/layout/hProcess3"/>
    <dgm:cxn modelId="{5FFB42BC-1144-477D-89B3-D683896243F7}" type="presParOf" srcId="{04342AF4-53DF-45E8-8448-19279B2A7CB0}" destId="{65515F74-4BB2-4D51-BD94-CD08954D3A6F}" srcOrd="6" destOrd="0" presId="urn:microsoft.com/office/officeart/2005/8/layout/hProcess3"/>
    <dgm:cxn modelId="{0077B9B9-C605-4744-B3C5-D814C8B0B0C8}" type="presParOf" srcId="{04342AF4-53DF-45E8-8448-19279B2A7CB0}" destId="{51EACA4B-E57C-4E13-A896-ABD1A37E186B}" srcOrd="7" destOrd="0" presId="urn:microsoft.com/office/officeart/2005/8/layout/hProcess3"/>
    <dgm:cxn modelId="{A800D5F9-1919-4C9A-90E0-9DD4733BB4CC}" type="presParOf" srcId="{51EACA4B-E57C-4E13-A896-ABD1A37E186B}" destId="{4815CD3D-D4E4-4702-B5E5-27587B8F9222}" srcOrd="0" destOrd="0" presId="urn:microsoft.com/office/officeart/2005/8/layout/hProcess3"/>
    <dgm:cxn modelId="{4A6EE39E-8F7F-4483-A603-74368B2D375C}" type="presParOf" srcId="{51EACA4B-E57C-4E13-A896-ABD1A37E186B}" destId="{B3614CC6-AFCD-49E4-860D-845F6B77F40E}" srcOrd="1" destOrd="0" presId="urn:microsoft.com/office/officeart/2005/8/layout/hProcess3"/>
    <dgm:cxn modelId="{03ED0D54-3F8E-40F1-B6DE-59937CC55437}" type="presParOf" srcId="{51EACA4B-E57C-4E13-A896-ABD1A37E186B}" destId="{AEF13083-BCAF-4297-82C1-4A69A21A148A}" srcOrd="2" destOrd="0" presId="urn:microsoft.com/office/officeart/2005/8/layout/hProcess3"/>
    <dgm:cxn modelId="{066B2399-B692-416D-9522-66661543F75E}" type="presParOf" srcId="{51EACA4B-E57C-4E13-A896-ABD1A37E186B}" destId="{7F027C2F-E055-4AF5-AE5A-2C86FE2621D5}" srcOrd="3" destOrd="0" presId="urn:microsoft.com/office/officeart/2005/8/layout/hProcess3"/>
    <dgm:cxn modelId="{305C5398-6139-4502-B7C6-F8E06F7AEBE2}" type="presParOf" srcId="{04342AF4-53DF-45E8-8448-19279B2A7CB0}" destId="{4EB29394-DE3B-4A09-9617-9A56216DC0B7}" srcOrd="8" destOrd="0" presId="urn:microsoft.com/office/officeart/2005/8/layout/hProcess3"/>
    <dgm:cxn modelId="{FDF407CA-ED02-4A9F-9942-1AA079F6FC2D}" type="presParOf" srcId="{04342AF4-53DF-45E8-8448-19279B2A7CB0}" destId="{13A4937F-2483-4B0B-8199-44CC1E3CC2FF}" srcOrd="9" destOrd="0" presId="urn:microsoft.com/office/officeart/2005/8/layout/hProcess3"/>
    <dgm:cxn modelId="{02B9D7AA-86C0-408A-8536-B39E766FBCF1}" type="presParOf" srcId="{04342AF4-53DF-45E8-8448-19279B2A7CB0}" destId="{DF75763B-B556-4E42-8BB3-9D226F59A242}" srcOrd="10" destOrd="0" presId="urn:microsoft.com/office/officeart/2005/8/layout/hProcess3"/>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75763B-B556-4E42-8BB3-9D226F59A242}">
      <dsp:nvSpPr>
        <dsp:cNvPr id="0" name=""/>
        <dsp:cNvSpPr/>
      </dsp:nvSpPr>
      <dsp:spPr>
        <a:xfrm>
          <a:off x="0" y="0"/>
          <a:ext cx="8496944" cy="2304000"/>
        </a:xfrm>
        <a:prstGeom prst="rightArrow">
          <a:avLst/>
        </a:prstGeom>
        <a:solidFill>
          <a:srgbClr val="FF9933"/>
        </a:solidFill>
        <a:ln w="25400" cap="flat" cmpd="sng" algn="ctr">
          <a:solidFill>
            <a:srgbClr val="FF9933"/>
          </a:solidFill>
          <a:prstDash val="solid"/>
        </a:ln>
        <a:effectLst/>
      </dsp:spPr>
      <dsp:style>
        <a:lnRef idx="2">
          <a:scrgbClr r="0" g="0" b="0"/>
        </a:lnRef>
        <a:fillRef idx="1">
          <a:scrgbClr r="0" g="0" b="0"/>
        </a:fillRef>
        <a:effectRef idx="0">
          <a:scrgbClr r="0" g="0" b="0"/>
        </a:effectRef>
        <a:fontRef idx="minor">
          <a:schemeClr val="lt1"/>
        </a:fontRef>
      </dsp:style>
    </dsp:sp>
    <dsp:sp modelId="{B3614CC6-AFCD-49E4-860D-845F6B77F40E}">
      <dsp:nvSpPr>
        <dsp:cNvPr id="0" name=""/>
        <dsp:cNvSpPr/>
      </dsp:nvSpPr>
      <dsp:spPr>
        <a:xfrm>
          <a:off x="5632712" y="576128"/>
          <a:ext cx="2675125" cy="115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s-CO" sz="1800" b="1" u="none"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Mejoramiento de la ejecución territorial del los recursos</a:t>
          </a:r>
          <a:endParaRPr lang="es-CO" sz="1800" b="1" u="none" kern="1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dsp:txBody>
      <dsp:txXfrm>
        <a:off x="5632712" y="576128"/>
        <a:ext cx="2675125" cy="1152000"/>
      </dsp:txXfrm>
    </dsp:sp>
    <dsp:sp modelId="{0E62F353-A329-4662-83C5-0423F924EEF1}">
      <dsp:nvSpPr>
        <dsp:cNvPr id="0" name=""/>
        <dsp:cNvSpPr/>
      </dsp:nvSpPr>
      <dsp:spPr>
        <a:xfrm>
          <a:off x="3734709" y="572758"/>
          <a:ext cx="1470370" cy="115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s-CO" sz="1800" b="1" u="none"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Definición de acciones colectivas</a:t>
          </a:r>
          <a:endParaRPr lang="es-CO" sz="1800" b="1" u="none" kern="1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dsp:txBody>
      <dsp:txXfrm>
        <a:off x="3734709" y="572758"/>
        <a:ext cx="1470370" cy="1152000"/>
      </dsp:txXfrm>
    </dsp:sp>
    <dsp:sp modelId="{B5BD4BD1-7EF6-4D21-AD43-B898B98A2DE8}">
      <dsp:nvSpPr>
        <dsp:cNvPr id="0" name=""/>
        <dsp:cNvSpPr/>
      </dsp:nvSpPr>
      <dsp:spPr>
        <a:xfrm>
          <a:off x="1993243" y="576128"/>
          <a:ext cx="1308528" cy="115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s-CO" sz="1800" b="1" u="none"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Planeación</a:t>
          </a:r>
        </a:p>
        <a:p>
          <a:pPr lvl="0" algn="ctr" defTabSz="800100">
            <a:lnSpc>
              <a:spcPct val="90000"/>
            </a:lnSpc>
            <a:spcBef>
              <a:spcPct val="0"/>
            </a:spcBef>
            <a:spcAft>
              <a:spcPct val="35000"/>
            </a:spcAft>
          </a:pPr>
          <a:r>
            <a:rPr lang="es-CO" sz="1800" b="1" u="none"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territorial</a:t>
          </a:r>
          <a:endParaRPr lang="es-CO" sz="1800" b="1" u="none" kern="1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dsp:txBody>
      <dsp:txXfrm>
        <a:off x="1993243" y="576128"/>
        <a:ext cx="1308528" cy="1152000"/>
      </dsp:txXfrm>
    </dsp:sp>
    <dsp:sp modelId="{2A36C99C-3AFB-413B-A624-43E386354525}">
      <dsp:nvSpPr>
        <dsp:cNvPr id="0" name=""/>
        <dsp:cNvSpPr/>
      </dsp:nvSpPr>
      <dsp:spPr>
        <a:xfrm>
          <a:off x="309094" y="576128"/>
          <a:ext cx="1462319" cy="115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s-CO" sz="1800" b="1" u="none"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Diagnóstico</a:t>
          </a:r>
          <a:endParaRPr lang="es-CO" sz="1800" b="1" u="none" kern="1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dsp:txBody>
      <dsp:txXfrm>
        <a:off x="309094" y="576128"/>
        <a:ext cx="1462319" cy="1152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E9123F5-14D4-49B1-93B3-9C1184DCBC92}" type="datetimeFigureOut">
              <a:rPr lang="es-CO" smtClean="0"/>
              <a:pPr/>
              <a:t>27/02/2014</a:t>
            </a:fld>
            <a:endParaRPr lang="es-CO"/>
          </a:p>
        </p:txBody>
      </p:sp>
      <p:sp>
        <p:nvSpPr>
          <p:cNvPr id="4" name="3 Marcador de pie de página"/>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51038D0-8AF4-414B-BED6-325D544DD83F}" type="slidenum">
              <a:rPr lang="es-CO" smtClean="0"/>
              <a:pPr/>
              <a:t>‹Nº›</a:t>
            </a:fld>
            <a:endParaRPr lang="es-CO"/>
          </a:p>
        </p:txBody>
      </p:sp>
    </p:spTree>
    <p:extLst>
      <p:ext uri="{BB962C8B-B14F-4D97-AF65-F5344CB8AC3E}">
        <p14:creationId xmlns:p14="http://schemas.microsoft.com/office/powerpoint/2010/main" xmlns="" val="4043030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CO"/>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E399DFF-AEA5-4E2E-9249-5AE1FF430ECF}" type="datetimeFigureOut">
              <a:rPr lang="es-CO" smtClean="0"/>
              <a:pPr/>
              <a:t>27/02/2014</a:t>
            </a:fld>
            <a:endParaRPr lang="es-CO"/>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CO"/>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3BA967E-DF36-4312-9067-17CE824C8C80}" type="slidenum">
              <a:rPr lang="es-CO" smtClean="0"/>
              <a:pPr/>
              <a:t>‹Nº›</a:t>
            </a:fld>
            <a:endParaRPr lang="es-CO"/>
          </a:p>
        </p:txBody>
      </p:sp>
    </p:spTree>
    <p:extLst>
      <p:ext uri="{BB962C8B-B14F-4D97-AF65-F5344CB8AC3E}">
        <p14:creationId xmlns:p14="http://schemas.microsoft.com/office/powerpoint/2010/main" xmlns="" val="354999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B3BA967E-DF36-4312-9067-17CE824C8C80}" type="slidenum">
              <a:rPr lang="es-CO" smtClean="0"/>
              <a:pPr/>
              <a:t>7</a:t>
            </a:fld>
            <a:endParaRPr lang="es-C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p:sp>
      <p:sp>
        <p:nvSpPr>
          <p:cNvPr id="54275" name="2 Marcador de notas"/>
          <p:cNvSpPr>
            <a:spLocks noGrp="1"/>
          </p:cNvSpPr>
          <p:nvPr>
            <p:ph type="body" idx="1"/>
          </p:nvPr>
        </p:nvSpPr>
        <p:spPr>
          <a:noFill/>
          <a:ln w="9525"/>
        </p:spPr>
        <p:txBody>
          <a:bodyPr/>
          <a:lstStyle/>
          <a:p>
            <a:endParaRPr lang="es-CO"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7" name="5 Grupo"/>
          <p:cNvGrpSpPr/>
          <p:nvPr userDrawn="1"/>
        </p:nvGrpSpPr>
        <p:grpSpPr>
          <a:xfrm>
            <a:off x="0" y="0"/>
            <a:ext cx="9144000" cy="6858000"/>
            <a:chOff x="0" y="0"/>
            <a:chExt cx="9144000" cy="6858000"/>
          </a:xfrm>
        </p:grpSpPr>
        <p:sp>
          <p:nvSpPr>
            <p:cNvPr id="8" name="7 Rectángulo"/>
            <p:cNvSpPr/>
            <p:nvPr/>
          </p:nvSpPr>
          <p:spPr>
            <a:xfrm>
              <a:off x="0" y="0"/>
              <a:ext cx="9144000" cy="6858000"/>
            </a:xfrm>
            <a:prstGeom prst="rect">
              <a:avLst/>
            </a:prstGeom>
            <a:solidFill>
              <a:srgbClr val="00A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8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43808" y="44624"/>
              <a:ext cx="6046665" cy="6552728"/>
            </a:xfrm>
            <a:prstGeom prst="rect">
              <a:avLst/>
            </a:prstGeom>
          </p:spPr>
        </p:pic>
      </p:grpSp>
      <p:sp>
        <p:nvSpPr>
          <p:cNvPr id="2" name="1 Título"/>
          <p:cNvSpPr>
            <a:spLocks noGrp="1"/>
          </p:cNvSpPr>
          <p:nvPr>
            <p:ph type="ctrTitle"/>
          </p:nvPr>
        </p:nvSpPr>
        <p:spPr>
          <a:xfrm>
            <a:off x="685800" y="2130425"/>
            <a:ext cx="7772400" cy="1470025"/>
          </a:xfrm>
        </p:spPr>
        <p:txBody>
          <a:bodyPr/>
          <a:lstStyle>
            <a:lvl1pPr>
              <a:defRPr>
                <a:solidFill>
                  <a:schemeClr val="bg1"/>
                </a:solidFill>
                <a:latin typeface="Arial Black" pitchFamily="34" charset="0"/>
              </a:defRPr>
            </a:lvl1p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b="1">
                <a:solidFill>
                  <a:schemeClr val="bg1">
                    <a:lumMod val="50000"/>
                  </a:schemeClr>
                </a:solidFill>
                <a:effectLst>
                  <a:outerShdw blurRad="38100" dist="38100" dir="2700000" algn="tl">
                    <a:srgbClr val="000000">
                      <a:alpha val="43137"/>
                    </a:srgbClr>
                  </a:outerShdw>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DE9475E5-902C-46FD-BEA2-B2948D7E21C2}" type="datetimeFigureOut">
              <a:rPr lang="es-CO" smtClean="0"/>
              <a:pPr/>
              <a:t>27/02/2014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DD7407E-6560-4EC5-ADDA-790E61E18ED6}" type="slidenum">
              <a:rPr lang="es-CO" smtClean="0"/>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DE9475E5-902C-46FD-BEA2-B2948D7E21C2}" type="datetimeFigureOut">
              <a:rPr lang="es-CO" smtClean="0"/>
              <a:pPr/>
              <a:t>27/02/2014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DD7407E-6560-4EC5-ADDA-790E61E18ED6}"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DE9475E5-902C-46FD-BEA2-B2948D7E21C2}" type="datetimeFigureOut">
              <a:rPr lang="es-CO" smtClean="0"/>
              <a:pPr/>
              <a:t>27/02/2014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DD7407E-6560-4EC5-ADDA-790E61E18ED6}" type="slidenum">
              <a:rPr lang="es-CO" smtClean="0"/>
              <a:pPr/>
              <a:t>‹Nº›</a:t>
            </a:fld>
            <a:endParaRPr lang="es-C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Diapositiva de títul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DE9475E5-902C-46FD-BEA2-B2948D7E21C2}" type="datetimeFigureOut">
              <a:rPr lang="es-CO" smtClean="0"/>
              <a:pPr/>
              <a:t>27/02/2014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DD7407E-6560-4EC5-ADDA-790E61E18ED6}"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E9475E5-902C-46FD-BEA2-B2948D7E21C2}" type="datetimeFigureOut">
              <a:rPr lang="es-CO" smtClean="0"/>
              <a:pPr/>
              <a:t>27/02/2014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DD7407E-6560-4EC5-ADDA-790E61E18ED6}" type="slidenum">
              <a:rPr lang="es-CO" smtClean="0"/>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DE9475E5-902C-46FD-BEA2-B2948D7E21C2}" type="datetimeFigureOut">
              <a:rPr lang="es-CO" smtClean="0"/>
              <a:pPr/>
              <a:t>27/02/2014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FDD7407E-6560-4EC5-ADDA-790E61E18ED6}"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DE9475E5-902C-46FD-BEA2-B2948D7E21C2}" type="datetimeFigureOut">
              <a:rPr lang="es-CO" smtClean="0"/>
              <a:pPr/>
              <a:t>27/02/2014</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FDD7407E-6560-4EC5-ADDA-790E61E18ED6}"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DE9475E5-902C-46FD-BEA2-B2948D7E21C2}" type="datetimeFigureOut">
              <a:rPr lang="es-CO" smtClean="0"/>
              <a:pPr/>
              <a:t>27/02/2014</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FDD7407E-6560-4EC5-ADDA-790E61E18ED6}"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E9475E5-902C-46FD-BEA2-B2948D7E21C2}" type="datetimeFigureOut">
              <a:rPr lang="es-CO" smtClean="0"/>
              <a:pPr/>
              <a:t>27/02/2014</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FDD7407E-6560-4EC5-ADDA-790E61E18ED6}"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E9475E5-902C-46FD-BEA2-B2948D7E21C2}" type="datetimeFigureOut">
              <a:rPr lang="es-CO" smtClean="0"/>
              <a:pPr/>
              <a:t>27/02/2014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FDD7407E-6560-4EC5-ADDA-790E61E18ED6}"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E9475E5-902C-46FD-BEA2-B2948D7E21C2}" type="datetimeFigureOut">
              <a:rPr lang="es-CO" smtClean="0"/>
              <a:pPr/>
              <a:t>27/02/2014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FDD7407E-6560-4EC5-ADDA-790E61E18ED6}" type="slidenum">
              <a:rPr lang="es-CO" smtClean="0"/>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5 Grupo"/>
          <p:cNvGrpSpPr/>
          <p:nvPr userDrawn="1"/>
        </p:nvGrpSpPr>
        <p:grpSpPr>
          <a:xfrm>
            <a:off x="0" y="0"/>
            <a:ext cx="9144000" cy="6858000"/>
            <a:chOff x="0" y="0"/>
            <a:chExt cx="9144000" cy="6858000"/>
          </a:xfrm>
        </p:grpSpPr>
        <p:sp>
          <p:nvSpPr>
            <p:cNvPr id="8" name="7 Rectángulo"/>
            <p:cNvSpPr/>
            <p:nvPr/>
          </p:nvSpPr>
          <p:spPr>
            <a:xfrm>
              <a:off x="0" y="0"/>
              <a:ext cx="9144000" cy="6858000"/>
            </a:xfrm>
            <a:prstGeom prst="rect">
              <a:avLst/>
            </a:prstGeom>
            <a:solidFill>
              <a:srgbClr val="00A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8 Imagen"/>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2843808" y="44624"/>
              <a:ext cx="6046665" cy="6552728"/>
            </a:xfrm>
            <a:prstGeom prst="rect">
              <a:avLst/>
            </a:prstGeom>
          </p:spPr>
        </p:pic>
      </p:grpSp>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CO"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475E5-902C-46FD-BEA2-B2948D7E21C2}" type="datetimeFigureOut">
              <a:rPr lang="es-CO" smtClean="0"/>
              <a:pPr/>
              <a:t>27/02/2014</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D7407E-6560-4EC5-ADDA-790E61E18ED6}"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Lst>
  <p:txStyles>
    <p:titleStyle>
      <a:lvl1pPr algn="ctr" defTabSz="914400" rtl="0" eaLnBrk="1" latinLnBrk="0" hangingPunct="1">
        <a:spcBef>
          <a:spcPct val="0"/>
        </a:spcBef>
        <a:buNone/>
        <a:defRPr sz="4400" kern="1200">
          <a:solidFill>
            <a:schemeClr val="bg1"/>
          </a:solidFill>
          <a:latin typeface="Arial Black"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oporte\Desktop\Rendici&#243;n%20de%20cuentas%202013%20final\INFOGRAFIA_MINSALUD.mp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hyperlink" Target="http://www.google.com.co/url?sa=i&amp;rct=j&amp;q=&amp;esrc=s&amp;frm=1&amp;source=images&amp;cd=&amp;cad=rja&amp;docid=BkRaQkRoOskjpM&amp;tbnid=Bse8Kh5V2wt-sM:&amp;ved=0CAUQjRw&amp;url=http://brigade.codeforamerica.org/pages/openimpact-citizen&amp;ei=aOXzUvjuB8TpkQe1yoCQBA&amp;bvm=bv.60799247,d.eW0&amp;psig=AFQjCNF_9oOY2NGSmL-AW76UgOjof3AhOA&amp;ust=1391802048789299" TargetMode="Externa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4.pn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7.wdp"/><Relationship Id="rId7"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8.wdp"/><Relationship Id="rId4" Type="http://schemas.openxmlformats.org/officeDocument/2006/relationships/image" Target="../media/image18.png"/><Relationship Id="rId9" Type="http://schemas.microsoft.com/office/2007/relationships/hdphoto" Target="../media/hdphoto9.wdp"/></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oporte\Desktop\Rendici&#243;n%20de%20cuentas%202013%20final\video%20c&#225;ncer.m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google.com.co/url?sa=i&amp;rct=j&amp;q=&amp;esrc=s&amp;frm=1&amp;source=images&amp;cd=&amp;cad=rja&amp;docid=Obozxj60azNe-M&amp;tbnid=a62IqLTuw_WVHM:&amp;ved=0CAUQjRw&amp;url=http://clipartist.info/www/COLOURINGBOOK.ORG/Letters/M/medicine_icon_black_white_line_art_coloring_book_colouring.svg.html&amp;ei=dUz1Uu6jK9HwkQehqIGYCA&amp;psig=AFQjCNEiCWf2G-vp7WDJobbYCAx9w0AIXg&amp;ust=139189399671722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hyperlink" Target="http://www.google.com.co/url?sa=i&amp;rct=j&amp;q=&amp;esrc=s&amp;frm=1&amp;source=images&amp;cd=&amp;cad=rja&amp;docid=3JmuE9xvKQ2G6M&amp;tbnid=Q2KiXLZsYl80DM:&amp;ved=0CAUQjRw&amp;url=http://aplicacionesproduccion.ins.gov.co/IAAS/&amp;ei=QUf1Ut3UOYaHkQe2kYGQCA&amp;psig=AFQjCNHhsI70pXHwNm2olTN18RHvHVbuIg&amp;ust=1391892660519043" TargetMode="External"/><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hyperlink" Target="http://www.google.com.co/url?sa=i&amp;rct=j&amp;q=&amp;esrc=s&amp;frm=1&amp;source=images&amp;cd=&amp;cad=rja&amp;docid=dgD7vhfy2ENDDM&amp;tbnid=BCsZJwdemSmCeM:&amp;ved=0CAUQjRw&amp;url=http://www.minsalud.gov.co/Fotosnoticiahome2013/Forms/DispForm.aspx?ID=46&amp;ei=n0f1Uo35Oc7ekQe7vYDAAg&amp;psig=AFQjCNGY910rCyeaSVeX4NqTQILVNmSMmA&amp;ust=1391892763511869" TargetMode="External"/><Relationship Id="rId1" Type="http://schemas.openxmlformats.org/officeDocument/2006/relationships/slideLayout" Target="../slideLayouts/slideLayout2.xml"/><Relationship Id="rId6" Type="http://schemas.openxmlformats.org/officeDocument/2006/relationships/hyperlink" Target="http://www.google.com.co/url?sa=i&amp;rct=j&amp;q=&amp;esrc=s&amp;frm=1&amp;source=images&amp;cd=&amp;cad=rja&amp;docid=FXxYG0JsQipMIM&amp;tbnid=NJKlbrrHSC9iFM:&amp;ved=0CAUQjRw&amp;url=http://www.periodicoelpulso.com/html/0712dic/debate/debate-01.htm&amp;ei=Ekf1UtOuKMzMkAfnr4CoAw&amp;psig=AFQjCNH0qdxeCaclXfVYQmnS17KCeZduQA&amp;ust=1391892619375047" TargetMode="External"/><Relationship Id="rId5" Type="http://schemas.openxmlformats.org/officeDocument/2006/relationships/image" Target="../media/image27.jpeg"/><Relationship Id="rId4" Type="http://schemas.openxmlformats.org/officeDocument/2006/relationships/image" Target="../media/image26.png"/><Relationship Id="rId9"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7" Type="http://schemas.microsoft.com/office/2007/relationships/hdphoto" Target="../media/hdphoto11.wdp"/><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png"/><Relationship Id="rId5" Type="http://schemas.microsoft.com/office/2007/relationships/hdphoto" Target="../media/hdphoto10.wdp"/><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twitter.com/MinSaludCol" TargetMode="External"/><Relationship Id="rId2" Type="http://schemas.openxmlformats.org/officeDocument/2006/relationships/hyperlink" Target="https://twitter.com/Gobiernoenlinea"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mailto:aguacorporacion30@hotmail.e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mailto:aguacorporacion30@hotmail.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oporte\Desktop\Rendici&#243;n%20de%20cuentas%202013%20final\noticia%20final.m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co/url?sa=i&amp;rct=j&amp;q=&amp;esrc=s&amp;frm=1&amp;source=images&amp;cd=&amp;cad=rja&amp;docid=melIRjTc84wX_M&amp;tbnid=mk77fv1jJ1y6DM:&amp;ved=0CAUQjRw&amp;url=http://fotosdeculturas.blogspot.com/2011/04/dibujos-del-mapa-de-colombia.html&amp;ei=5eTzUt6wEoy4kQfYrYDwAQ&amp;bvm=bv.60799247,d.eW0&amp;psig=AFQjCNHJKuLLd3_ieJYsa_CkanosNxJdfQ&amp;ust=1391801949884512"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google.com.co/url?sa=i&amp;rct=j&amp;q=&amp;esrc=s&amp;frm=1&amp;source=images&amp;cd=&amp;cad=rja&amp;docid=BkRaQkRoOskjpM&amp;tbnid=Bse8Kh5V2wt-sM:&amp;ved=0CAUQjRw&amp;url=http://brigade.codeforamerica.org/pages/openimpact-citizen&amp;ei=aOXzUvjuB8TpkQe1yoCQBA&amp;bvm=bv.60799247,d.eW0&amp;psig=AFQjCNF_9oOY2NGSmL-AW76UgOjof3AhOA&amp;ust=1391802048789299" TargetMode="Externa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a:spLocks noGrp="1"/>
          </p:cNvSpPr>
          <p:nvPr>
            <p:ph type="subTitle" idx="1"/>
          </p:nvPr>
        </p:nvSpPr>
        <p:spPr>
          <a:xfrm>
            <a:off x="539552" y="2132856"/>
            <a:ext cx="7992888" cy="2592288"/>
          </a:xfrm>
        </p:spPr>
        <p:txBody>
          <a:bodyPr>
            <a:normAutofit fontScale="92500" lnSpcReduction="10000"/>
          </a:bodyPr>
          <a:lstStyle/>
          <a:p>
            <a:pPr algn="r" eaLnBrk="1" hangingPunct="1">
              <a:defRPr/>
            </a:pPr>
            <a:endParaRPr lang="es-ES" sz="2000" dirty="0" smtClean="0">
              <a:latin typeface="Arial" charset="0"/>
              <a:cs typeface="Arial" charset="0"/>
            </a:endParaRPr>
          </a:p>
          <a:p>
            <a:pPr algn="r" eaLnBrk="1" hangingPunct="1">
              <a:defRPr/>
            </a:pPr>
            <a:endParaRPr lang="es-ES" sz="2000" dirty="0" smtClean="0">
              <a:latin typeface="Arial" charset="0"/>
              <a:cs typeface="Arial" charset="0"/>
            </a:endParaRPr>
          </a:p>
          <a:p>
            <a:pPr eaLnBrk="1" hangingPunct="1">
              <a:defRPr/>
            </a:pPr>
            <a:r>
              <a:rPr lang="es-ES" sz="2600" dirty="0" smtClean="0">
                <a:solidFill>
                  <a:schemeClr val="bg1"/>
                </a:solidFill>
                <a:latin typeface="Arial Black" pitchFamily="34" charset="0"/>
                <a:cs typeface="Arial" charset="0"/>
              </a:rPr>
              <a:t>Ministerio de Salud y Protección </a:t>
            </a:r>
            <a:r>
              <a:rPr lang="es-ES" sz="2600" dirty="0" smtClean="0">
                <a:solidFill>
                  <a:schemeClr val="bg1"/>
                </a:solidFill>
                <a:latin typeface="Arial Black" pitchFamily="34" charset="0"/>
                <a:cs typeface="Arial" charset="0"/>
              </a:rPr>
              <a:t>Social</a:t>
            </a:r>
          </a:p>
          <a:p>
            <a:pPr eaLnBrk="1" hangingPunct="1">
              <a:defRPr/>
            </a:pPr>
            <a:r>
              <a:rPr lang="es-ES" sz="2600" dirty="0" smtClean="0">
                <a:solidFill>
                  <a:schemeClr val="bg1"/>
                </a:solidFill>
                <a:latin typeface="Arial Black" pitchFamily="34" charset="0"/>
                <a:cs typeface="Arial" charset="0"/>
              </a:rPr>
              <a:t>Audiencia Pública de Rendición de </a:t>
            </a:r>
            <a:br>
              <a:rPr lang="es-ES" sz="2600" dirty="0" smtClean="0">
                <a:solidFill>
                  <a:schemeClr val="bg1"/>
                </a:solidFill>
                <a:latin typeface="Arial Black" pitchFamily="34" charset="0"/>
                <a:cs typeface="Arial" charset="0"/>
              </a:rPr>
            </a:br>
            <a:r>
              <a:rPr lang="es-ES" sz="2600" dirty="0" smtClean="0">
                <a:solidFill>
                  <a:schemeClr val="bg1"/>
                </a:solidFill>
                <a:latin typeface="Arial Black" pitchFamily="34" charset="0"/>
                <a:cs typeface="Arial" charset="0"/>
              </a:rPr>
              <a:t>Cuentas 2013</a:t>
            </a:r>
            <a:endParaRPr lang="es-ES" sz="2600" dirty="0" smtClean="0">
              <a:solidFill>
                <a:schemeClr val="bg1"/>
              </a:solidFill>
              <a:latin typeface="Arial Black" pitchFamily="34" charset="0"/>
              <a:cs typeface="Arial" charset="0"/>
            </a:endParaRPr>
          </a:p>
          <a:p>
            <a:pPr algn="r" eaLnBrk="1" hangingPunct="1">
              <a:defRPr/>
            </a:pPr>
            <a:endParaRPr lang="es-ES" sz="2000" dirty="0" smtClean="0">
              <a:solidFill>
                <a:schemeClr val="bg1"/>
              </a:solidFill>
              <a:latin typeface="Arial" charset="0"/>
              <a:cs typeface="Arial" charset="0"/>
            </a:endParaRPr>
          </a:p>
          <a:p>
            <a:pPr lvl="2" eaLnBrk="1" hangingPunct="1">
              <a:defRPr/>
            </a:pPr>
            <a:r>
              <a:rPr lang="es-ES" sz="2000" dirty="0" smtClean="0">
                <a:solidFill>
                  <a:schemeClr val="bg1"/>
                </a:solidFill>
                <a:latin typeface="Arial" charset="0"/>
                <a:cs typeface="Arial" charset="0"/>
              </a:rPr>
              <a:t>                                              Bogotá, febrero 25 de 2014</a:t>
            </a:r>
            <a:endParaRPr lang="es-CO" sz="2000" dirty="0" smtClean="0">
              <a:latin typeface="Arial" charset="0"/>
              <a:cs typeface="Arial" charset="0"/>
            </a:endParaRPr>
          </a:p>
        </p:txBody>
      </p:sp>
      <p:sp>
        <p:nvSpPr>
          <p:cNvPr id="1026" name="AutoShape 7"/>
          <p:cNvSpPr>
            <a:spLocks noChangeArrowheads="1"/>
          </p:cNvSpPr>
          <p:nvPr/>
        </p:nvSpPr>
        <p:spPr bwMode="auto">
          <a:xfrm>
            <a:off x="0" y="260648"/>
            <a:ext cx="6958013" cy="1400175"/>
          </a:xfrm>
          <a:prstGeom prst="roundRect">
            <a:avLst>
              <a:gd name="adj" fmla="val 16667"/>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CO"/>
          </a:p>
        </p:txBody>
      </p:sp>
      <p:pic>
        <p:nvPicPr>
          <p:cNvPr id="6" name="5 Imagen"/>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39552" y="476672"/>
            <a:ext cx="2562046" cy="845760"/>
          </a:xfrm>
          <a:prstGeom prst="rect">
            <a:avLst/>
          </a:prstGeom>
          <a:noFill/>
          <a:ln>
            <a:noFill/>
          </a:ln>
        </p:spPr>
      </p:pic>
      <p:pic>
        <p:nvPicPr>
          <p:cNvPr id="7" name="5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347864" y="620688"/>
            <a:ext cx="1689878" cy="53483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FOGRAFIA_MINSALUD.mp4">
            <a:hlinkClick r:id="" action="ppaction://media"/>
          </p:cNvPr>
          <p:cNvPicPr>
            <a:picLocks noGrp="1" noRot="1" noChangeAspect="1"/>
          </p:cNvPicPr>
          <p:nvPr>
            <p:ph idx="1"/>
            <a:videoFile r:link="rId1"/>
          </p:nvPr>
        </p:nvPicPr>
        <p:blipFill>
          <a:blip r:embed="rId3" cstate="print"/>
          <a:stretch>
            <a:fillRect/>
          </a:stretch>
        </p:blipFill>
        <p:spPr>
          <a:xfrm>
            <a:off x="2" y="1"/>
            <a:ext cx="9182297" cy="6886722"/>
          </a:xfrm>
          <a:prstGeom prst="rect">
            <a:avLst/>
          </a:prstGeom>
        </p:spPr>
      </p:pic>
      <p:sp>
        <p:nvSpPr>
          <p:cNvPr id="2" name="1 Título"/>
          <p:cNvSpPr>
            <a:spLocks noGrp="1"/>
          </p:cNvSpPr>
          <p:nvPr>
            <p:ph type="title"/>
          </p:nvPr>
        </p:nvSpPr>
        <p:spPr>
          <a:xfrm>
            <a:off x="467544" y="3140968"/>
            <a:ext cx="8229600" cy="1143000"/>
          </a:xfrm>
        </p:spPr>
        <p:txBody>
          <a:bodyPr/>
          <a:lstStyle/>
          <a:p>
            <a:r>
              <a:rPr lang="es-CO" dirty="0" smtClean="0"/>
              <a:t>Actualización POS</a:t>
            </a:r>
            <a:endParaRPr lang="es-CO"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1008112"/>
          </a:xfrm>
        </p:spPr>
        <p:txBody>
          <a:bodyPr>
            <a:normAutofit/>
          </a:bodyPr>
          <a:lstStyle/>
          <a:p>
            <a:r>
              <a:rPr lang="es-CO" dirty="0" smtClean="0">
                <a:solidFill>
                  <a:schemeClr val="bg1"/>
                </a:solidFill>
                <a:effectLst>
                  <a:outerShdw blurRad="38100" dist="38100" dir="2700000" algn="tl">
                    <a:srgbClr val="000000">
                      <a:alpha val="43137"/>
                    </a:srgbClr>
                  </a:outerShdw>
                </a:effectLst>
                <a:latin typeface="Arial Black" pitchFamily="34" charset="0"/>
              </a:rPr>
              <a:t>Hitos en salud pública</a:t>
            </a:r>
            <a:endParaRPr lang="es-CO" dirty="0">
              <a:solidFill>
                <a:schemeClr val="bg1"/>
              </a:solidFill>
              <a:effectLst>
                <a:outerShdw blurRad="38100" dist="38100" dir="2700000" algn="tl">
                  <a:srgbClr val="000000">
                    <a:alpha val="43137"/>
                  </a:srgbClr>
                </a:outerShdw>
              </a:effectLst>
              <a:latin typeface="Arial Black" pitchFamily="34" charset="0"/>
            </a:endParaRPr>
          </a:p>
        </p:txBody>
      </p:sp>
      <p:sp>
        <p:nvSpPr>
          <p:cNvPr id="8" name="7 CuadroTexto"/>
          <p:cNvSpPr txBox="1"/>
          <p:nvPr/>
        </p:nvSpPr>
        <p:spPr>
          <a:xfrm>
            <a:off x="0" y="2564904"/>
            <a:ext cx="2483768" cy="984885"/>
          </a:xfrm>
          <a:prstGeom prst="rect">
            <a:avLst/>
          </a:prstGeom>
          <a:noFill/>
        </p:spPr>
        <p:txBody>
          <a:bodyPr wrap="square" rtlCol="0">
            <a:spAutoFit/>
          </a:bodyPr>
          <a:lstStyle/>
          <a:p>
            <a:pPr marL="173038" indent="-173038">
              <a:defRPr/>
            </a:pPr>
            <a:r>
              <a:rPr lang="es-CO" sz="4000" dirty="0" smtClean="0">
                <a:solidFill>
                  <a:schemeClr val="bg1"/>
                </a:solidFill>
                <a:latin typeface="Arial Black" pitchFamily="34" charset="0"/>
                <a:cs typeface="Arial" pitchFamily="34" charset="0"/>
              </a:rPr>
              <a:t> </a:t>
            </a:r>
          </a:p>
          <a:p>
            <a:pPr marL="173038" indent="-173038">
              <a:defRPr/>
            </a:pPr>
            <a:r>
              <a:rPr lang="es-CO" dirty="0" smtClean="0">
                <a:latin typeface="Arial" pitchFamily="34" charset="0"/>
                <a:cs typeface="Arial" pitchFamily="34" charset="0"/>
              </a:rPr>
              <a:t>  </a:t>
            </a:r>
            <a:endParaRPr lang="es-CO" sz="1600" dirty="0" smtClean="0">
              <a:latin typeface="Arial" pitchFamily="34" charset="0"/>
              <a:cs typeface="Arial" pitchFamily="34" charset="0"/>
            </a:endParaRPr>
          </a:p>
        </p:txBody>
      </p:sp>
      <p:sp>
        <p:nvSpPr>
          <p:cNvPr id="29700" name="AutoShape 4" descr="data:image/jpeg;base64,/9j/4AAQSkZJRgABAQAAAQABAAD/2wCEAAkGBwgHBhUIBwgUFRQXGR8ZGRgXGCAfHBYiIR4gHhkkHh8wHCgsIxsxICQdIjIoJiotLi4uGh80ODMtNyotMCwBCgoKBQUFDgUFDisZExkrKysrKysrKysrKysrKysrKysrKysrKysrKysrKysrKysrKysrKysrKysrKysrKysrK//AABEIAM8A8wMBIgACEQEDEQH/xAAcAAEAAgMBAQEAAAAAAAAAAAAABwgEBQYDAQL/xABMEAABAwICBQUIDggGAwAAAAABAAIDBAUGEQcSITFBUWFxdLMIEzY3gZGTsRUXIjI1QlJVcnOSobLRFDNUYoKi0tMjJFNjwcIlQ6P/xAAUAQEAAAAAAAAAAAAAAAAAAAAA/8QAFBEBAAAAAAAAAAAAAAAAAAAAAP/aAAwDAQACEQMRAD8AnFERARfl72xsL5HAADMk7gOOfMuCvmmHB9pkMTKx87gciIG6w8jiWtPkcUHfooxodOWEqmbvc8dTEPlPjBH8r3H7lIFnvFtvlH+l2itZKzlYc8jyEbweY7UGciIgIiICIiAoj0kaY4bJUutWGmNlmbsfK7bHGeIA+M7l25A8u0Dbab8Xy4aw0KOgkLZ6nNjXDYWMA/xHA8HbQ0bvfEjcqxIN5d8YYjvMhfcr1O/P4uuWt8jBk0eQLX0d0uNC/Xoq+WM782Pc0/cVhogk7B2me/WaVsF7caqHYDrfrWjlD/jHjk7PPlCsLYb1b8QWtlytVQHxu48QeIcODhyKlikLQvi+XDmKW0U8p/R6giN44Ncdkb+Y57DzE57ggtCiIgIiICIiAiEgDMrhr/pYwhZJTC6vMzxvbA3X/mzDc/4kHcoovpNOuE55u9zU9VGPlOjaQPsyOP3LvbDiC0Yhpf0qy17JW8dU7W8ms05Fp5iAg2aIiAiIgL45wa3WccgF9XF6YrpLadHlTLTuyc8CIHme4Nd5dXWQQrpX0j1OKrg63W2Yto2HIAbO/EH3zv3c9rR0E7d0dIiAtthnEd0wvc23Cz1JY4bx8WQfJe3i37xvBByK1KILj4LxNSYtw+y7UWzPY9meZjePfNP3EcoIPFbxQD3Nt1kZeKmzuJ1XxiUDgCxwafKQ4fZCn5AREQEREFbO6Gq3z46bAXbI4GADnJc4np2jzBRepX7ou3SU+Loq/V9xLCAD+8xxDh5izzqKEBERAX0Eg5gr4vSnglqahtPAwuc4hrQN5JOQHnQXRsVYbjZIK4n9ZEx/2mg/8rOWNbKQUFtio2nZGxrB/CAP+FkoCIiAiLnNIl2fZMEVVwheWubGQ0je1z8mMI5w5wKCFtMekmpvFwfYbLUFtMwlsjmn9e4bHbf9MbgBsO0nPZlFCIgLYWO83CwXJtxtNS6ORvEcRxBHFp5CteiC3mjzF9PjPDzbhG0NkadSVnyHAZ7P3SNo828FdOq39zxdX0mMn2/X9xPEdnK5numnyN1/OrIICIiAuC04UMlbo5nMTczGWSZDkDgHeYEnyLvV41dNDW0j6WqjDmPaWuadzgRkQfIgpEi6bSBg+swbfnUVQ0mJ2Zhk4SN6fljYHDgdu4gnmUBEXvRUlRX1baSihc+R51WtaMy4nkQSr3N9DJLimorgPcxwah6XvaW/cxysOuR0YYQGDcMto5SDM868xG7WO5o5mjIc5zPFdcgIiICIiDj9KODxjHDDqWDITxnXhJ+UBtaTyOGzp1TwVUKmCalqHU9TEWvaS1zXDItIORBHA5q764jH2jSzYy/zLyYagDITMAOtwAe34w8oOwbctiCqaKRbxoXxhb5cqSmjqG8HRvA2cM2u1Tn0ZrX0+ijG88moLG5vO6SMAfz+pBxSlrQRgeW53ZuJbjCRBCc4sxslkHEfusO3P5QGW5wW+wdoKjgmFViyrbJlt7zETqn6T9hI5mgdKmemp4aWnbT00TWMaA1rWjINA2AAcAg9EREBERAXJ6VqB9y0eVlPHvEevs/23CT/AKrrF8c1r2lrhmDsIPFBR1F2ulHA1Rg29nvUZNLISYX7Tlx1HH5Q594GfKBxSAiL9wxSTyiGGMuc4gBoGZcTsAA4nNBI2gC3uq9IDakN2QxPfnyZjvY8vuj5irNLgtD+CX4Qw+X17AKmfJ0g36gGeozPlGZJy4uI2gArvUBERARQ1pd0q1NnrnWDDTwJGjKWbeWE/FZw1st525Z5bCNkL1OJr/Vyd8qb3UuPKZnn/sgt9erNbr9b3UF3pGyxu3tdw5wd4dzggqJb1oCpJZjJZL06NvyJWa+XQ4FuzpBPOoV9nLv86z+ld+aezl3+dZ/Su/NBLdH3P1UZB+m4gYG8dSIknzuGX3qT8G4AsGD2a1spy6UjIzSbXkcgOQDRzNAz2Z5qqvs5d/nWf0rvzT2cu/zrP6V35oLpoqWtv15a7WbdpwfrX/muzwTpbv8AYKwMutS+qpyfdNkcXSNHEseTnnzEkHLLZvAWfReNFVQV1Iyro5Q+N7Q5rhucCMwV7IPKqqIaSmdU1UrWMaC5znHINA2kk8AodxNp4pKWrdT4dtvfmj/2yOLQTzMyzLeckHmXzujcQ1FNSQWCmlybKDJKOLg0jvY+jrax6Wt5NsCIJU9vnFX7DR+jk/vJ7fGKv2Kj9HJ/dUVoglT2+MVfsVH6OT+6nt8Yq/YqP0cn91RWiCVPb4xV+xUfo5P7qe3xir9io/Ryf3VFaIJht2n68xu/8lZoJB/tudGfvL/UpfwZjSzYxojPapvdt9/E7Y+PpHEc4zHlzCp+t/gXEVRhfFENzgkyaHBsg4OYSNcHybRzgHgguIiIgIop0v6T5cMzewthLTUFucjzt7xn70Bu4vI27dgGWw57IKrMU4hrZO+Vd8qXHnlfkOgZ5DyILg3O3UV2oXUVypWyRu3teMweTy8Qd4Kia/aBLdUTGWxXV8IPxJG64HMHZggdOsVB/s5d/nWf0rvzT2cu/wA6z+ld+aCWabuf6wyf5rEEYb+7ESfvcFJODNG2HsIvFRSQGSf/AFpci4cuqMsm8RsGeRyJKq77OXf51n9K7809nLv86z+ld+aC6aKlgvt4BzF1n9K7811eEdKuJcPVgdU1r6mL40czy45fuvOZafOOYoLUIsKzXWjvdqjudul1o5G6zT6weQg5gjgQQiCml2rXXK6y18g2yyOkPS5xcfWsREQEREBERAREQWl0G1L6jRvA2Q+8dI0dGuSPXl5F3yjrQJ4uo/rJPxKRUFb+6M8OY+rM7SVRYpT7ovw6j6sztJFFiAiIgIiICIiAiIgu3bznQRk/Ib6gshY9u+D4/oN9QWQgp1jyqkrca1k8p2mokHQA4taPIAB5FoVt8X+FlX1iXtHLUICIiAiIgIiIOos2OrzZray30b26jM8s8+JLjx5SV8XMIgIiICIiAiIgIiILPaBPF1H9ZJ+JSKo60CeLqP6yT8SkVBW/ui/DqPqzO0kUWKU+6L8Oo+rM7SRRYgIiICIiAiIgIiILt274Pj+g31BZCx7d8Hx/Qb6gshBTPF/hZV9Yl7Ry1C2+L/Cyr6xL2jlqEBERAREQEREBERAREQEREBERAREQWe0CeLqP6yT8SkVR1oE8XUf1kn4lIqCt/dF+HUfVmdpIosUp90X4dR9WZ2kiixAREQEREBERAREQXbt3wfH9BvqCyFj274Pj+g31BZCCmeL/AAsq+sS9o5ahbfF/hZV9Yl7Ry1CAiIgIiICIiAiIgIvSeGSnndBM3JzSWkchByK80BERAREQEREFntAni6j+sk/EpFUeaBmObo5iLhvkkI5/dEesFSGgrf3Rfh1H1ZnaSKLFKfdF+HUfVmdpIosQEREBERAREQEREF27d8Hx/Qb6gshY9u+D4/oN9QWQgpni/wALKvrEvaOWoW4xi0sxdWNcNoqJR/8ARy06AiIgIiICIiAi946OqlZrxUzyDxDSR6kQSBplwPWWDEMl1poXOpp3GTXA2Rucc3NceG0+5z3ggbSCo4V354YqiEw1ETXNcMnNcMw4HeCOIUEaf8NWSy0NNU2m2Rwue9wd3tuqCAARsGz7kELoiICIiAtlh+xXHEV0bbrTTl73eZo3FzjwaOJW30YW6ju2O6ahuMAkje52s07jkxxGflAVrLTZ7ZZoTDabfFC07SI2ButznIbT0oPDC1khw3h6Gz0zs2xNyzyy1iSS45cM3EnyraoiCuvdH0sjMXQVRHuX04aOlr3l33Ob51EytTpbwScY4fzo2/5mHN0W3LXzy12E7tuQyJ3EDaBmqvV1FVW6rdSV1O6ORhyc1wyIPOEGOiIgIiICIiAv3FG+aURRNzJIAA4k7l+FKuhjR5V3a7x367Urm00ZD49bZ354ObMhxYDtJ3HIDbtyCxNLGYaZsRPvWgeYZL1REFddOmCKygvj8R0MLnwTbZCBn3p+463I07CDykjkziZXie1r2lr2gg7CDxUJ6e8MWK0YYirrVaYYZDUNYTG0NzaWSEjIZDeBw4IIJREQEREBZdqtldeK5tDbKV0sjjkGtGZ6TyDlJ2Dis7BtJBX4tpKOrjDo3zxtc0/GBeAR5lbiz2Cz2NpFotkMOeQcY2AF2W7M5ZnyoNHhHAlvseHIbdVMEj2N927lcSXOy5gSQOYBF1yIChrulfgek+sf+EKZVDXdK/A9J9Y/8IQQCiIgIiIOz0O+Mqj+k7s3q2Cqfod8ZVH9J3ZvVsEBERAWrvGHbLeyDd7VDMQMg57AXAcgdlmB0FbREFNMYUkFBi2ro6SPVjjqJWNaPigPIA8y0632PvDmu61N2jloUBERAREQWO0M4Sw9WYGgudZZoZJnGTN8jA8nKRzW78wNgG7kUqAADIBcLoP8WVL0y9s9d2gIiICinuj/AAJh603s5VKyinuj/AmHrTezlQVyREQEREG/wB4c0PWYu0ariKneAPDmh6zF2jVcRAREQFDXdK/A9J9Y/wDCFMqhrulfgek+sf8AhCCAUREBERB2eh3xlUf0ndm9WwVT9DvjKo/pO7N6tggIiICIiCnWPvDmu61N2jloVvsfeHNd1qbtHLQoCIiAiIgtRoP8WVL0y9s9d2uE0H+LKl6Ze2eu7QEREBRT3R/gTD1pvZyqVlFPdH+BMPWm9nKgrkiIgIiIN/gDw5oesxdo1XEVO8AeHND1mLtGq4iAiIgKJe6OoXz4UgrGNJEc2TsuAc07TzZho/iClpYl1t1Ld7bJbq+LWjkaWuHKDych4g8CAUFJ0UqYn0IYgoKtzrAW1MW9ubmskA5HAkAkcoO3kG5c57V2NvmCT7TP60HHIux9q7G3zBJ9pn9ay7dogxrWzaj7Y2IfKkkaAPICXeYIP3oMoH1ukaGRu6Jr5HdGqWD+ZzVaRclo6wLRYItjoIJTJLIQZJCMs8hsDRwYNp2knMnbuA61AREQEREFOsfeHNd1qbtHLQrfY+8Oa7rU3aOWhQEREBERBajQf4sqXpl7Z67tcJoP8WVL0y9s9d2gIiICjfT9b312j8zRg/4MrJDlybYz5Pd5+RSQvKqp4aumdTVUQcx7S1zTtDgRkQebJBSFFLmL9B93pKwy4XcJ4jtDHODZGc2Zya4c+YPNy8p7V2NvmCT7TP60HHIux9q7G3zBJ9pn9ayKHRHjarl1DaO9ji6SRgA/mJ8wKDD0UW99y0hUkTQfcyCQkcBH7vbzZgDyq2y4bRlo7pMEUzppJRLUyAB8mWQaN+qzjq55Zk78gchkAO5QEREBERAREQEREBERAREQEREFUdMdsda9IlS3vWq2QiVp+VrgFxH8euOkFcUrZaScB0mOLa2N03e548zHJlnv3tcOLTs5wQDyg1uxPgu+4XeRd6QNaDkHNe1wdyEZHPI79oB5QEHPIiICLJt9DU3KrFLRR6z3bhmBn5SQFM2jTQ5UxVrLxisNaGEOZACHaxBzaXuBI1eOqM8+OW0EJN0ZWx1nwFSUckZa7vYe4EZEF5MjgRwILssuGS6dEQEREBERAREQEREBERAREQf/2Q=="/>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29702" name="AutoShape 6" descr="data:image/jpeg;base64,/9j/4AAQSkZJRgABAQAAAQABAAD/2wCEAAkGBwgHBhUIBwgUFRQXGR8ZGRgXGCAfHBYiIR4gHhkkHh8wHCgsIxsxICQdIjIoJiotLi4uGh80ODMtNyotMCwBCgoKBQUFDgUFDisZExkrKysrKysrKysrKysrKysrKysrKysrKysrKysrKysrKysrKysrKysrKysrKysrKysrK//AABEIAM8A8wMBIgACEQEDEQH/xAAcAAEAAgMBAQEAAAAAAAAAAAAABwgEBQYDAQL/xABMEAABAwICBQUIDggGAwAAAAABAAIDBAUGEQcSITFBUWFxdLMIEzY3gZGTsRUXIjI1QlJVcnOSobLRFDNUYoKi0tMjJFNjwcIlQ6P/xAAUAQEAAAAAAAAAAAAAAAAAAAAA/8QAFBEBAAAAAAAAAAAAAAAAAAAAAP/aAAwDAQACEQMRAD8AnFERARfl72xsL5HAADMk7gOOfMuCvmmHB9pkMTKx87gciIG6w8jiWtPkcUHfooxodOWEqmbvc8dTEPlPjBH8r3H7lIFnvFtvlH+l2itZKzlYc8jyEbweY7UGciIgIiICIiAoj0kaY4bJUutWGmNlmbsfK7bHGeIA+M7l25A8u0Dbab8Xy4aw0KOgkLZ6nNjXDYWMA/xHA8HbQ0bvfEjcqxIN5d8YYjvMhfcr1O/P4uuWt8jBk0eQLX0d0uNC/Xoq+WM782Pc0/cVhogk7B2me/WaVsF7caqHYDrfrWjlD/jHjk7PPlCsLYb1b8QWtlytVQHxu48QeIcODhyKlikLQvi+XDmKW0U8p/R6giN44Ncdkb+Y57DzE57ggtCiIgIiICIiAiEgDMrhr/pYwhZJTC6vMzxvbA3X/mzDc/4kHcoovpNOuE55u9zU9VGPlOjaQPsyOP3LvbDiC0Yhpf0qy17JW8dU7W8ms05Fp5iAg2aIiAiIgL45wa3WccgF9XF6YrpLadHlTLTuyc8CIHme4Nd5dXWQQrpX0j1OKrg63W2Yto2HIAbO/EH3zv3c9rR0E7d0dIiAtthnEd0wvc23Cz1JY4bx8WQfJe3i37xvBByK1KILj4LxNSYtw+y7UWzPY9meZjePfNP3EcoIPFbxQD3Nt1kZeKmzuJ1XxiUDgCxwafKQ4fZCn5AREQEREFbO6Gq3z46bAXbI4GADnJc4np2jzBRepX7ou3SU+Loq/V9xLCAD+8xxDh5izzqKEBERAX0Eg5gr4vSnglqahtPAwuc4hrQN5JOQHnQXRsVYbjZIK4n9ZEx/2mg/8rOWNbKQUFtio2nZGxrB/CAP+FkoCIiAiLnNIl2fZMEVVwheWubGQ0je1z8mMI5w5wKCFtMekmpvFwfYbLUFtMwlsjmn9e4bHbf9MbgBsO0nPZlFCIgLYWO83CwXJtxtNS6ORvEcRxBHFp5CteiC3mjzF9PjPDzbhG0NkadSVnyHAZ7P3SNo828FdOq39zxdX0mMn2/X9xPEdnK5numnyN1/OrIICIiAuC04UMlbo5nMTczGWSZDkDgHeYEnyLvV41dNDW0j6WqjDmPaWuadzgRkQfIgpEi6bSBg+swbfnUVQ0mJ2Zhk4SN6fljYHDgdu4gnmUBEXvRUlRX1baSihc+R51WtaMy4nkQSr3N9DJLimorgPcxwah6XvaW/cxysOuR0YYQGDcMto5SDM868xG7WO5o5mjIc5zPFdcgIiICIiDj9KODxjHDDqWDITxnXhJ+UBtaTyOGzp1TwVUKmCalqHU9TEWvaS1zXDItIORBHA5q764jH2jSzYy/zLyYagDITMAOtwAe34w8oOwbctiCqaKRbxoXxhb5cqSmjqG8HRvA2cM2u1Tn0ZrX0+ijG88moLG5vO6SMAfz+pBxSlrQRgeW53ZuJbjCRBCc4sxslkHEfusO3P5QGW5wW+wdoKjgmFViyrbJlt7zETqn6T9hI5mgdKmemp4aWnbT00TWMaA1rWjINA2AAcAg9EREBERAXJ6VqB9y0eVlPHvEevs/23CT/AKrrF8c1r2lrhmDsIPFBR1F2ulHA1Rg29nvUZNLISYX7Tlx1HH5Q594GfKBxSAiL9wxSTyiGGMuc4gBoGZcTsAA4nNBI2gC3uq9IDakN2QxPfnyZjvY8vuj5irNLgtD+CX4Qw+X17AKmfJ0g36gGeozPlGZJy4uI2gArvUBERARQ1pd0q1NnrnWDDTwJGjKWbeWE/FZw1st525Z5bCNkL1OJr/Vyd8qb3UuPKZnn/sgt9erNbr9b3UF3pGyxu3tdw5wd4dzggqJb1oCpJZjJZL06NvyJWa+XQ4FuzpBPOoV9nLv86z+ld+aezl3+dZ/Su/NBLdH3P1UZB+m4gYG8dSIknzuGX3qT8G4AsGD2a1spy6UjIzSbXkcgOQDRzNAz2Z5qqvs5d/nWf0rvzT2cu/zrP6V35oLpoqWtv15a7WbdpwfrX/muzwTpbv8AYKwMutS+qpyfdNkcXSNHEseTnnzEkHLLZvAWfReNFVQV1Iyro5Q+N7Q5rhucCMwV7IPKqqIaSmdU1UrWMaC5znHINA2kk8AodxNp4pKWrdT4dtvfmj/2yOLQTzMyzLeckHmXzujcQ1FNSQWCmlybKDJKOLg0jvY+jrax6Wt5NsCIJU9vnFX7DR+jk/vJ7fGKv2Kj9HJ/dUVoglT2+MVfsVH6OT+6nt8Yq/YqP0cn91RWiCVPb4xV+xUfo5P7qe3xir9io/Ryf3VFaIJht2n68xu/8lZoJB/tudGfvL/UpfwZjSzYxojPapvdt9/E7Y+PpHEc4zHlzCp+t/gXEVRhfFENzgkyaHBsg4OYSNcHybRzgHgguIiIgIop0v6T5cMzewthLTUFucjzt7xn70Bu4vI27dgGWw57IKrMU4hrZO+Vd8qXHnlfkOgZ5DyILg3O3UV2oXUVypWyRu3teMweTy8Qd4Kia/aBLdUTGWxXV8IPxJG64HMHZggdOsVB/s5d/nWf0rvzT2cu/wA6z+ld+aCWabuf6wyf5rEEYb+7ESfvcFJODNG2HsIvFRSQGSf/AFpci4cuqMsm8RsGeRyJKq77OXf51n9K7809nLv86z+ld+aC6aKlgvt4BzF1n9K7811eEdKuJcPVgdU1r6mL40czy45fuvOZafOOYoLUIsKzXWjvdqjudul1o5G6zT6weQg5gjgQQiCml2rXXK6y18g2yyOkPS5xcfWsREQEREBERAREQWl0G1L6jRvA2Q+8dI0dGuSPXl5F3yjrQJ4uo/rJPxKRUFb+6M8OY+rM7SVRYpT7ovw6j6sztJFFiAiIgIiICIiAiIgu3bznQRk/Ib6gshY9u+D4/oN9QWQgp1jyqkrca1k8p2mokHQA4taPIAB5FoVt8X+FlX1iXtHLUICIiAiIgIiIOos2OrzZray30b26jM8s8+JLjx5SV8XMIgIiICIiAiIgIiILPaBPF1H9ZJ+JSKo60CeLqP6yT8SkVBW/ui/DqPqzO0kUWKU+6L8Oo+rM7SRRYgIiICIiAiIgIiILt274Pj+g31BZCx7d8Hx/Qb6gshBTPF/hZV9Yl7Ry1C2+L/Cyr6xL2jlqEBERAREQEREBERAREQEREBERAREQWe0CeLqP6yT8SkVR1oE8XUf1kn4lIqCt/dF+HUfVmdpIosUp90X4dR9WZ2kiixAREQEREBERAREQXbt3wfH9BvqCyFj274Pj+g31BZCCmeL/AAsq+sS9o5ahbfF/hZV9Yl7Ry1CAiIgIiICIiAiIgIvSeGSnndBM3JzSWkchByK80BERAREQEREFntAni6j+sk/EpFUeaBmObo5iLhvkkI5/dEesFSGgrf3Rfh1H1ZnaSKLFKfdF+HUfVmdpIosQEREBERAREQEREF27d8Hx/Qb6gshY9u+D4/oN9QWQgpni/wALKvrEvaOWoW4xi0sxdWNcNoqJR/8ARy06AiIgIiICIiAi946OqlZrxUzyDxDSR6kQSBplwPWWDEMl1poXOpp3GTXA2Rucc3NceG0+5z3ggbSCo4V354YqiEw1ETXNcMnNcMw4HeCOIUEaf8NWSy0NNU2m2Rwue9wd3tuqCAARsGz7kELoiICIiAtlh+xXHEV0bbrTTl73eZo3FzjwaOJW30YW6ju2O6ahuMAkje52s07jkxxGflAVrLTZ7ZZoTDabfFC07SI2ButznIbT0oPDC1khw3h6Gz0zs2xNyzyy1iSS45cM3EnyraoiCuvdH0sjMXQVRHuX04aOlr3l33Ob51EytTpbwScY4fzo2/5mHN0W3LXzy12E7tuQyJ3EDaBmqvV1FVW6rdSV1O6ORhyc1wyIPOEGOiIgIiICIiAv3FG+aURRNzJIAA4k7l+FKuhjR5V3a7x367Urm00ZD49bZ354ObMhxYDtJ3HIDbtyCxNLGYaZsRPvWgeYZL1REFddOmCKygvj8R0MLnwTbZCBn3p+463I07CDykjkziZXie1r2lr2gg7CDxUJ6e8MWK0YYirrVaYYZDUNYTG0NzaWSEjIZDeBw4IIJREQEREBZdqtldeK5tDbKV0sjjkGtGZ6TyDlJ2Dis7BtJBX4tpKOrjDo3zxtc0/GBeAR5lbiz2Cz2NpFotkMOeQcY2AF2W7M5ZnyoNHhHAlvseHIbdVMEj2N927lcSXOy5gSQOYBF1yIChrulfgek+sf+EKZVDXdK/A9J9Y/8IQQCiIgIiIOz0O+Mqj+k7s3q2Cqfod8ZVH9J3ZvVsEBERAWrvGHbLeyDd7VDMQMg57AXAcgdlmB0FbREFNMYUkFBi2ro6SPVjjqJWNaPigPIA8y0632PvDmu61N2jloUBERAREQWO0M4Sw9WYGgudZZoZJnGTN8jA8nKRzW78wNgG7kUqAADIBcLoP8WVL0y9s9d2gIiICinuj/AAJh603s5VKyinuj/AmHrTezlQVyREQEREG/wB4c0PWYu0ariKneAPDmh6zF2jVcRAREQFDXdK/A9J9Y/wDCFMqhrulfgek+sf8AhCCAUREBERB2eh3xlUf0ndm9WwVT9DvjKo/pO7N6tggIiICIiCnWPvDmu61N2jloVvsfeHNd1qbtHLQoCIiAiIgtRoP8WVL0y9s9d2uE0H+LKl6Ze2eu7QEREBRT3R/gTD1pvZyqVlFPdH+BMPWm9nKgrkiIgIiIN/gDw5oesxdo1XEVO8AeHND1mLtGq4iAiIgKJe6OoXz4UgrGNJEc2TsuAc07TzZho/iClpYl1t1Ld7bJbq+LWjkaWuHKDych4g8CAUFJ0UqYn0IYgoKtzrAW1MW9ubmskA5HAkAkcoO3kG5c57V2NvmCT7TP60HHIux9q7G3zBJ9pn9ay7dogxrWzaj7Y2IfKkkaAPICXeYIP3oMoH1ukaGRu6Jr5HdGqWD+ZzVaRclo6wLRYItjoIJTJLIQZJCMs8hsDRwYNp2knMnbuA61AREQEREFOsfeHNd1qbtHLQrfY+8Oa7rU3aOWhQEREBERBajQf4sqXpl7Z67tcJoP8WVL0y9s9d2gIiICjfT9b312j8zRg/4MrJDlybYz5Pd5+RSQvKqp4aumdTVUQcx7S1zTtDgRkQebJBSFFLmL9B93pKwy4XcJ4jtDHODZGc2Zya4c+YPNy8p7V2NvmCT7TP60HHIux9q7G3zBJ9pn9ayKHRHjarl1DaO9ji6SRgA/mJ8wKDD0UW99y0hUkTQfcyCQkcBH7vbzZgDyq2y4bRlo7pMEUzppJRLUyAB8mWQaN+qzjq55Zk78gchkAO5QEREBERAREQEREBERAREQEREFUdMdsda9IlS3vWq2QiVp+VrgFxH8euOkFcUrZaScB0mOLa2N03e548zHJlnv3tcOLTs5wQDyg1uxPgu+4XeRd6QNaDkHNe1wdyEZHPI79oB5QEHPIiICLJt9DU3KrFLRR6z3bhmBn5SQFM2jTQ5UxVrLxisNaGEOZACHaxBzaXuBI1eOqM8+OW0EJN0ZWx1nwFSUckZa7vYe4EZEF5MjgRwILssuGS6dEQEREBERAREQEREBERAREQf/2Q=="/>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11" name="10 CuadroTexto"/>
          <p:cNvSpPr txBox="1"/>
          <p:nvPr/>
        </p:nvSpPr>
        <p:spPr>
          <a:xfrm>
            <a:off x="-360040" y="4193793"/>
            <a:ext cx="3923928" cy="1323439"/>
          </a:xfrm>
          <a:prstGeom prst="rect">
            <a:avLst/>
          </a:prstGeom>
          <a:noFill/>
        </p:spPr>
        <p:txBody>
          <a:bodyPr wrap="square" rtlCol="0">
            <a:spAutoFit/>
          </a:bodyPr>
          <a:lstStyle/>
          <a:p>
            <a:pPr marL="173038" indent="-173038" algn="ctr">
              <a:defRPr/>
            </a:pPr>
            <a:r>
              <a:rPr lang="es-CO" sz="32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Libre de </a:t>
            </a:r>
            <a:r>
              <a:rPr lang="es-CO" sz="3200" b="1" dirty="0" err="1" smtClean="0">
                <a:solidFill>
                  <a:schemeClr val="bg1"/>
                </a:solidFill>
                <a:effectLst>
                  <a:outerShdw blurRad="38100" dist="38100" dir="2700000" algn="tl">
                    <a:srgbClr val="000000">
                      <a:alpha val="43137"/>
                    </a:srgbClr>
                  </a:outerShdw>
                </a:effectLst>
                <a:latin typeface="Arial Black" pitchFamily="34" charset="0"/>
                <a:cs typeface="Arial" pitchFamily="34" charset="0"/>
              </a:rPr>
              <a:t>oncocercosis</a:t>
            </a:r>
            <a:endParaRPr lang="es-CO" sz="32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endParaRPr>
          </a:p>
          <a:p>
            <a:pPr marL="173038" indent="-173038" algn="ctr">
              <a:defRPr/>
            </a:pPr>
            <a:r>
              <a:rPr lang="es-CO" sz="1600" dirty="0" smtClean="0">
                <a:latin typeface="Arial" pitchFamily="34" charset="0"/>
                <a:cs typeface="Arial" pitchFamily="34" charset="0"/>
              </a:rPr>
              <a:t>Primer país del mundo</a:t>
            </a:r>
          </a:p>
        </p:txBody>
      </p:sp>
      <p:sp>
        <p:nvSpPr>
          <p:cNvPr id="27" name="26 CuadroTexto"/>
          <p:cNvSpPr txBox="1"/>
          <p:nvPr/>
        </p:nvSpPr>
        <p:spPr>
          <a:xfrm>
            <a:off x="3059832" y="4149080"/>
            <a:ext cx="2952328" cy="1569660"/>
          </a:xfrm>
          <a:prstGeom prst="rect">
            <a:avLst/>
          </a:prstGeom>
          <a:noFill/>
        </p:spPr>
        <p:txBody>
          <a:bodyPr wrap="square" rtlCol="0">
            <a:spAutoFit/>
          </a:bodyPr>
          <a:lstStyle/>
          <a:p>
            <a:pPr marL="173038" indent="-173038" algn="ctr">
              <a:defRPr/>
            </a:pPr>
            <a:r>
              <a:rPr lang="es-CO" sz="32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Libre de sarampión y rubéola</a:t>
            </a:r>
          </a:p>
        </p:txBody>
      </p:sp>
      <p:sp>
        <p:nvSpPr>
          <p:cNvPr id="29" name="28 CuadroTexto"/>
          <p:cNvSpPr txBox="1"/>
          <p:nvPr/>
        </p:nvSpPr>
        <p:spPr>
          <a:xfrm>
            <a:off x="5940152" y="4221088"/>
            <a:ext cx="2952328" cy="2062103"/>
          </a:xfrm>
          <a:prstGeom prst="rect">
            <a:avLst/>
          </a:prstGeom>
          <a:noFill/>
        </p:spPr>
        <p:txBody>
          <a:bodyPr wrap="square" rtlCol="0">
            <a:spAutoFit/>
          </a:bodyPr>
          <a:lstStyle/>
          <a:p>
            <a:pPr marL="173038" indent="-173038" algn="ctr">
              <a:defRPr/>
            </a:pPr>
            <a:r>
              <a:rPr lang="es-CO" sz="32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Disminución de la malaria</a:t>
            </a:r>
          </a:p>
          <a:p>
            <a:pPr marL="173038" indent="-173038" algn="ctr">
              <a:defRPr/>
            </a:pPr>
            <a:r>
              <a:rPr lang="es-CO" sz="1600" dirty="0" smtClean="0">
                <a:latin typeface="Arial" pitchFamily="34" charset="0"/>
                <a:cs typeface="Arial" pitchFamily="34" charset="0"/>
              </a:rPr>
              <a:t>Líderes en la estrategia de erradicación en América</a:t>
            </a:r>
          </a:p>
        </p:txBody>
      </p:sp>
      <p:pic>
        <p:nvPicPr>
          <p:cNvPr id="31" name="Picture 8" descr="http://brigade.codeforamerica.org/assets/openimpact/icon_community.png">
            <a:hlinkClick r:id="rId2"/>
          </p:cNvPr>
          <p:cNvPicPr>
            <a:picLocks noChangeAspect="1" noChangeArrowheads="1"/>
          </p:cNvPicPr>
          <p:nvPr/>
        </p:nvPicPr>
        <p:blipFill>
          <a:blip r:embed="rId3" cstate="print">
            <a:biLevel thresh="25000"/>
            <a:extLst>
              <a:ext uri="{BEBA8EAE-BF5A-486C-A8C5-ECC9F3942E4B}">
                <a14:imgProps xmlns:a14="http://schemas.microsoft.com/office/drawing/2010/main" xmlns="">
                  <a14:imgLayer r:embed="rId4">
                    <a14:imgEffect>
                      <a14:sharpenSoften amount="100000"/>
                    </a14:imgEffect>
                    <a14:imgEffect>
                      <a14:brightnessContrast bright="100000" contrast="-100000"/>
                    </a14:imgEffect>
                  </a14:imgLayer>
                </a14:imgProps>
              </a:ext>
            </a:extLst>
          </a:blip>
          <a:srcRect l="70669" t="3848" b="5742"/>
          <a:stretch>
            <a:fillRect/>
          </a:stretch>
        </p:blipFill>
        <p:spPr bwMode="auto">
          <a:xfrm flipH="1">
            <a:off x="4139952" y="1916832"/>
            <a:ext cx="864096" cy="2088232"/>
          </a:xfrm>
          <a:prstGeom prst="rect">
            <a:avLst/>
          </a:prstGeom>
          <a:noFill/>
          <a:ln>
            <a:noFill/>
          </a:ln>
          <a:effectLst>
            <a:outerShdw blurRad="292100" dist="139700" dir="2700000" algn="tl" rotWithShape="0">
              <a:srgbClr val="333333">
                <a:alpha val="65000"/>
              </a:srgbClr>
            </a:outerShdw>
          </a:effectLst>
        </p:spPr>
      </p:pic>
      <p:sp>
        <p:nvSpPr>
          <p:cNvPr id="32" name="31 Elipse"/>
          <p:cNvSpPr/>
          <p:nvPr/>
        </p:nvSpPr>
        <p:spPr>
          <a:xfrm>
            <a:off x="4421224" y="2117400"/>
            <a:ext cx="72853" cy="424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32 Elipse"/>
          <p:cNvSpPr/>
          <p:nvPr/>
        </p:nvSpPr>
        <p:spPr>
          <a:xfrm>
            <a:off x="4348371" y="2518537"/>
            <a:ext cx="72853" cy="424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33 Elipse"/>
          <p:cNvSpPr/>
          <p:nvPr/>
        </p:nvSpPr>
        <p:spPr>
          <a:xfrm>
            <a:off x="4421224" y="2317969"/>
            <a:ext cx="72853" cy="424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 name="34 Elipse"/>
          <p:cNvSpPr/>
          <p:nvPr/>
        </p:nvSpPr>
        <p:spPr>
          <a:xfrm>
            <a:off x="4639783" y="2251113"/>
            <a:ext cx="72853" cy="424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35 Elipse"/>
          <p:cNvSpPr/>
          <p:nvPr/>
        </p:nvSpPr>
        <p:spPr>
          <a:xfrm>
            <a:off x="4566930" y="2785962"/>
            <a:ext cx="72853" cy="424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36 Elipse"/>
          <p:cNvSpPr/>
          <p:nvPr/>
        </p:nvSpPr>
        <p:spPr>
          <a:xfrm>
            <a:off x="4712636" y="2518537"/>
            <a:ext cx="72853" cy="424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8" name="37 Elipse"/>
          <p:cNvSpPr/>
          <p:nvPr/>
        </p:nvSpPr>
        <p:spPr>
          <a:xfrm>
            <a:off x="4858342" y="2986531"/>
            <a:ext cx="72853" cy="424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9" name="38 Elipse"/>
          <p:cNvSpPr/>
          <p:nvPr/>
        </p:nvSpPr>
        <p:spPr>
          <a:xfrm>
            <a:off x="4202664" y="2986531"/>
            <a:ext cx="72853" cy="424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0" name="39 Elipse"/>
          <p:cNvSpPr/>
          <p:nvPr/>
        </p:nvSpPr>
        <p:spPr>
          <a:xfrm>
            <a:off x="4494077" y="3187099"/>
            <a:ext cx="72853" cy="424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1" name="40 Elipse"/>
          <p:cNvSpPr/>
          <p:nvPr/>
        </p:nvSpPr>
        <p:spPr>
          <a:xfrm>
            <a:off x="4566930" y="3454524"/>
            <a:ext cx="72853" cy="424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2" name="Picture 4" descr="https://encrypted-tbn0.gstatic.com/images?q=tbn:ANd9GcR8YezGz4lfOneVpmTOIos_UUBac5eC6wvUnDFEwr_xjJLluR_p"/>
          <p:cNvPicPr>
            <a:picLocks noChangeAspect="1" noChangeArrowheads="1"/>
          </p:cNvPicPr>
          <p:nvPr/>
        </p:nvPicPr>
        <p:blipFill>
          <a:blip r:embed="rId5" cstate="print">
            <a:lum bright="70000" contrast="-70000"/>
            <a:extLst>
              <a:ext uri="{BEBA8EAE-BF5A-486C-A8C5-ECC9F3942E4B}">
                <a14:imgProps xmlns:a14="http://schemas.microsoft.com/office/drawing/2010/main" xmlns="">
                  <a14:imgLayer r:embed="rId6">
                    <a14:imgEffect>
                      <a14:backgroundRemoval t="575" b="100000" l="10000" r="90000"/>
                    </a14:imgEffect>
                    <a14:imgEffect>
                      <a14:colorTemperature colorTemp="11200"/>
                    </a14:imgEffect>
                    <a14:imgEffect>
                      <a14:brightnessContrast bright="40000" contrast="-20000"/>
                    </a14:imgEffect>
                  </a14:imgLayer>
                </a14:imgProps>
              </a:ext>
            </a:extLst>
          </a:blip>
          <a:srcRect/>
          <a:stretch>
            <a:fillRect/>
          </a:stretch>
        </p:blipFill>
        <p:spPr bwMode="auto">
          <a:xfrm>
            <a:off x="6278554" y="2117400"/>
            <a:ext cx="2264368" cy="1970001"/>
          </a:xfrm>
          <a:prstGeom prst="rect">
            <a:avLst/>
          </a:prstGeom>
          <a:noFill/>
          <a:effectLst>
            <a:outerShdw blurRad="50800" dist="38100" dir="18900000" algn="bl" rotWithShape="0">
              <a:prstClr val="black">
                <a:alpha val="40000"/>
              </a:prstClr>
            </a:outerShdw>
          </a:effectLst>
        </p:spPr>
      </p:pic>
      <p:pic>
        <p:nvPicPr>
          <p:cNvPr id="43" name="Imagen 3"/>
          <p:cNvPicPr>
            <a:picLocks noChangeAspect="1"/>
          </p:cNvPicPr>
          <p:nvPr/>
        </p:nvPicPr>
        <p:blipFill>
          <a:blip r:embed="rId7" cstate="print">
            <a:biLevel thresh="50000"/>
            <a:extLst>
              <a:ext uri="{28A0092B-C50C-407E-A947-70E740481C1C}">
                <a14:useLocalDpi xmlns:a14="http://schemas.microsoft.com/office/drawing/2010/main" xmlns="" val="0"/>
              </a:ext>
            </a:extLst>
          </a:blip>
          <a:stretch>
            <a:fillRect/>
          </a:stretch>
        </p:blipFill>
        <p:spPr>
          <a:xfrm>
            <a:off x="742480" y="2251113"/>
            <a:ext cx="1779170" cy="1537927"/>
          </a:xfrm>
          <a:prstGeom prst="rect">
            <a:avLst/>
          </a:prstGeom>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1008112"/>
          </a:xfrm>
        </p:spPr>
        <p:txBody>
          <a:bodyPr>
            <a:normAutofit fontScale="90000"/>
          </a:bodyPr>
          <a:lstStyle/>
          <a:p>
            <a:r>
              <a:rPr lang="es-CO" dirty="0" smtClean="0">
                <a:solidFill>
                  <a:schemeClr val="bg1"/>
                </a:solidFill>
                <a:effectLst>
                  <a:outerShdw blurRad="38100" dist="38100" dir="2700000" algn="tl">
                    <a:srgbClr val="000000">
                      <a:alpha val="43137"/>
                    </a:srgbClr>
                  </a:outerShdw>
                </a:effectLst>
                <a:latin typeface="Arial Black" pitchFamily="34" charset="0"/>
              </a:rPr>
              <a:t>Avances en la salud pública</a:t>
            </a:r>
            <a:endParaRPr lang="es-CO" dirty="0">
              <a:solidFill>
                <a:schemeClr val="bg1"/>
              </a:solidFill>
              <a:effectLst>
                <a:outerShdw blurRad="38100" dist="38100" dir="2700000" algn="tl">
                  <a:srgbClr val="000000">
                    <a:alpha val="43137"/>
                  </a:srgbClr>
                </a:outerShdw>
              </a:effectLst>
              <a:latin typeface="Arial Black" pitchFamily="34" charset="0"/>
            </a:endParaRPr>
          </a:p>
        </p:txBody>
      </p:sp>
      <p:sp>
        <p:nvSpPr>
          <p:cNvPr id="8" name="7 CuadroTexto"/>
          <p:cNvSpPr txBox="1"/>
          <p:nvPr/>
        </p:nvSpPr>
        <p:spPr>
          <a:xfrm>
            <a:off x="0" y="2564904"/>
            <a:ext cx="2483768" cy="984885"/>
          </a:xfrm>
          <a:prstGeom prst="rect">
            <a:avLst/>
          </a:prstGeom>
          <a:noFill/>
        </p:spPr>
        <p:txBody>
          <a:bodyPr wrap="square" rtlCol="0">
            <a:spAutoFit/>
          </a:bodyPr>
          <a:lstStyle/>
          <a:p>
            <a:pPr marL="173038" indent="-173038">
              <a:defRPr/>
            </a:pPr>
            <a:r>
              <a:rPr lang="es-CO" sz="4000" dirty="0" smtClean="0">
                <a:solidFill>
                  <a:schemeClr val="bg1"/>
                </a:solidFill>
                <a:latin typeface="Arial Black" pitchFamily="34" charset="0"/>
                <a:cs typeface="Arial" pitchFamily="34" charset="0"/>
              </a:rPr>
              <a:t> </a:t>
            </a:r>
          </a:p>
          <a:p>
            <a:pPr marL="173038" indent="-173038">
              <a:defRPr/>
            </a:pPr>
            <a:r>
              <a:rPr lang="es-CO" dirty="0" smtClean="0">
                <a:latin typeface="Arial" pitchFamily="34" charset="0"/>
                <a:cs typeface="Arial" pitchFamily="34" charset="0"/>
              </a:rPr>
              <a:t>  </a:t>
            </a:r>
            <a:endParaRPr lang="es-CO" sz="1600" dirty="0" smtClean="0">
              <a:latin typeface="Arial" pitchFamily="34" charset="0"/>
              <a:cs typeface="Arial" pitchFamily="34" charset="0"/>
            </a:endParaRPr>
          </a:p>
        </p:txBody>
      </p:sp>
      <p:sp>
        <p:nvSpPr>
          <p:cNvPr id="29700" name="AutoShape 4" descr="data:image/jpeg;base64,/9j/4AAQSkZJRgABAQAAAQABAAD/2wCEAAkGBwgHBhUIBwgUFRQXGR8ZGRgXGCAfHBYiIR4gHhkkHh8wHCgsIxsxICQdIjIoJiotLi4uGh80ODMtNyotMCwBCgoKBQUFDgUFDisZExkrKysrKysrKysrKysrKysrKysrKysrKysrKysrKysrKysrKysrKysrKysrKysrKysrK//AABEIAM8A8wMBIgACEQEDEQH/xAAcAAEAAgMBAQEAAAAAAAAAAAAABwgEBQYDAQL/xABMEAABAwICBQUIDggGAwAAAAABAAIDBAUGEQcSITFBUWFxdLMIEzY3gZGTsRUXIjI1QlJVcnOSobLRFDNUYoKi0tMjJFNjwcIlQ6P/xAAUAQEAAAAAAAAAAAAAAAAAAAAA/8QAFBEBAAAAAAAAAAAAAAAAAAAAAP/aAAwDAQACEQMRAD8AnFERARfl72xsL5HAADMk7gOOfMuCvmmHB9pkMTKx87gciIG6w8jiWtPkcUHfooxodOWEqmbvc8dTEPlPjBH8r3H7lIFnvFtvlH+l2itZKzlYc8jyEbweY7UGciIgIiICIiAoj0kaY4bJUutWGmNlmbsfK7bHGeIA+M7l25A8u0Dbab8Xy4aw0KOgkLZ6nNjXDYWMA/xHA8HbQ0bvfEjcqxIN5d8YYjvMhfcr1O/P4uuWt8jBk0eQLX0d0uNC/Xoq+WM782Pc0/cVhogk7B2me/WaVsF7caqHYDrfrWjlD/jHjk7PPlCsLYb1b8QWtlytVQHxu48QeIcODhyKlikLQvi+XDmKW0U8p/R6giN44Ncdkb+Y57DzE57ggtCiIgIiICIiAiEgDMrhr/pYwhZJTC6vMzxvbA3X/mzDc/4kHcoovpNOuE55u9zU9VGPlOjaQPsyOP3LvbDiC0Yhpf0qy17JW8dU7W8ms05Fp5iAg2aIiAiIgL45wa3WccgF9XF6YrpLadHlTLTuyc8CIHme4Nd5dXWQQrpX0j1OKrg63W2Yto2HIAbO/EH3zv3c9rR0E7d0dIiAtthnEd0wvc23Cz1JY4bx8WQfJe3i37xvBByK1KILj4LxNSYtw+y7UWzPY9meZjePfNP3EcoIPFbxQD3Nt1kZeKmzuJ1XxiUDgCxwafKQ4fZCn5AREQEREFbO6Gq3z46bAXbI4GADnJc4np2jzBRepX7ou3SU+Loq/V9xLCAD+8xxDh5izzqKEBERAX0Eg5gr4vSnglqahtPAwuc4hrQN5JOQHnQXRsVYbjZIK4n9ZEx/2mg/8rOWNbKQUFtio2nZGxrB/CAP+FkoCIiAiLnNIl2fZMEVVwheWubGQ0je1z8mMI5w5wKCFtMekmpvFwfYbLUFtMwlsjmn9e4bHbf9MbgBsO0nPZlFCIgLYWO83CwXJtxtNS6ORvEcRxBHFp5CteiC3mjzF9PjPDzbhG0NkadSVnyHAZ7P3SNo828FdOq39zxdX0mMn2/X9xPEdnK5numnyN1/OrIICIiAuC04UMlbo5nMTczGWSZDkDgHeYEnyLvV41dNDW0j6WqjDmPaWuadzgRkQfIgpEi6bSBg+swbfnUVQ0mJ2Zhk4SN6fljYHDgdu4gnmUBEXvRUlRX1baSihc+R51WtaMy4nkQSr3N9DJLimorgPcxwah6XvaW/cxysOuR0YYQGDcMto5SDM868xG7WO5o5mjIc5zPFdcgIiICIiDj9KODxjHDDqWDITxnXhJ+UBtaTyOGzp1TwVUKmCalqHU9TEWvaS1zXDItIORBHA5q764jH2jSzYy/zLyYagDITMAOtwAe34w8oOwbctiCqaKRbxoXxhb5cqSmjqG8HRvA2cM2u1Tn0ZrX0+ijG88moLG5vO6SMAfz+pBxSlrQRgeW53ZuJbjCRBCc4sxslkHEfusO3P5QGW5wW+wdoKjgmFViyrbJlt7zETqn6T9hI5mgdKmemp4aWnbT00TWMaA1rWjINA2AAcAg9EREBERAXJ6VqB9y0eVlPHvEevs/23CT/AKrrF8c1r2lrhmDsIPFBR1F2ulHA1Rg29nvUZNLISYX7Tlx1HH5Q594GfKBxSAiL9wxSTyiGGMuc4gBoGZcTsAA4nNBI2gC3uq9IDakN2QxPfnyZjvY8vuj5irNLgtD+CX4Qw+X17AKmfJ0g36gGeozPlGZJy4uI2gArvUBERARQ1pd0q1NnrnWDDTwJGjKWbeWE/FZw1st525Z5bCNkL1OJr/Vyd8qb3UuPKZnn/sgt9erNbr9b3UF3pGyxu3tdw5wd4dzggqJb1oCpJZjJZL06NvyJWa+XQ4FuzpBPOoV9nLv86z+ld+aezl3+dZ/Su/NBLdH3P1UZB+m4gYG8dSIknzuGX3qT8G4AsGD2a1spy6UjIzSbXkcgOQDRzNAz2Z5qqvs5d/nWf0rvzT2cu/zrP6V35oLpoqWtv15a7WbdpwfrX/muzwTpbv8AYKwMutS+qpyfdNkcXSNHEseTnnzEkHLLZvAWfReNFVQV1Iyro5Q+N7Q5rhucCMwV7IPKqqIaSmdU1UrWMaC5znHINA2kk8AodxNp4pKWrdT4dtvfmj/2yOLQTzMyzLeckHmXzujcQ1FNSQWCmlybKDJKOLg0jvY+jrax6Wt5NsCIJU9vnFX7DR+jk/vJ7fGKv2Kj9HJ/dUVoglT2+MVfsVH6OT+6nt8Yq/YqP0cn91RWiCVPb4xV+xUfo5P7qe3xir9io/Ryf3VFaIJht2n68xu/8lZoJB/tudGfvL/UpfwZjSzYxojPapvdt9/E7Y+PpHEc4zHlzCp+t/gXEVRhfFENzgkyaHBsg4OYSNcHybRzgHgguIiIgIop0v6T5cMzewthLTUFucjzt7xn70Bu4vI27dgGWw57IKrMU4hrZO+Vd8qXHnlfkOgZ5DyILg3O3UV2oXUVypWyRu3teMweTy8Qd4Kia/aBLdUTGWxXV8IPxJG64HMHZggdOsVB/s5d/nWf0rvzT2cu/wA6z+ld+aCWabuf6wyf5rEEYb+7ESfvcFJODNG2HsIvFRSQGSf/AFpci4cuqMsm8RsGeRyJKq77OXf51n9K7809nLv86z+ld+aC6aKlgvt4BzF1n9K7811eEdKuJcPVgdU1r6mL40czy45fuvOZafOOYoLUIsKzXWjvdqjudul1o5G6zT6weQg5gjgQQiCml2rXXK6y18g2yyOkPS5xcfWsREQEREBERAREQWl0G1L6jRvA2Q+8dI0dGuSPXl5F3yjrQJ4uo/rJPxKRUFb+6M8OY+rM7SVRYpT7ovw6j6sztJFFiAiIgIiICIiAiIgu3bznQRk/Ib6gshY9u+D4/oN9QWQgp1jyqkrca1k8p2mokHQA4taPIAB5FoVt8X+FlX1iXtHLUICIiAiIgIiIOos2OrzZray30b26jM8s8+JLjx5SV8XMIgIiICIiAiIgIiILPaBPF1H9ZJ+JSKo60CeLqP6yT8SkVBW/ui/DqPqzO0kUWKU+6L8Oo+rM7SRRYgIiICIiAiIgIiILt274Pj+g31BZCx7d8Hx/Qb6gshBTPF/hZV9Yl7Ry1C2+L/Cyr6xL2jlqEBERAREQEREBERAREQEREBERAREQWe0CeLqP6yT8SkVR1oE8XUf1kn4lIqCt/dF+HUfVmdpIosUp90X4dR9WZ2kiixAREQEREBERAREQXbt3wfH9BvqCyFj274Pj+g31BZCCmeL/AAsq+sS9o5ahbfF/hZV9Yl7Ry1CAiIgIiICIiAiIgIvSeGSnndBM3JzSWkchByK80BERAREQEREFntAni6j+sk/EpFUeaBmObo5iLhvkkI5/dEesFSGgrf3Rfh1H1ZnaSKLFKfdF+HUfVmdpIosQEREBERAREQEREF27d8Hx/Qb6gshY9u+D4/oN9QWQgpni/wALKvrEvaOWoW4xi0sxdWNcNoqJR/8ARy06AiIgIiICIiAi946OqlZrxUzyDxDSR6kQSBplwPWWDEMl1poXOpp3GTXA2Rucc3NceG0+5z3ggbSCo4V354YqiEw1ETXNcMnNcMw4HeCOIUEaf8NWSy0NNU2m2Rwue9wd3tuqCAARsGz7kELoiICIiAtlh+xXHEV0bbrTTl73eZo3FzjwaOJW30YW6ju2O6ahuMAkje52s07jkxxGflAVrLTZ7ZZoTDabfFC07SI2ButznIbT0oPDC1khw3h6Gz0zs2xNyzyy1iSS45cM3EnyraoiCuvdH0sjMXQVRHuX04aOlr3l33Ob51EytTpbwScY4fzo2/5mHN0W3LXzy12E7tuQyJ3EDaBmqvV1FVW6rdSV1O6ORhyc1wyIPOEGOiIgIiICIiAv3FG+aURRNzJIAA4k7l+FKuhjR5V3a7x367Urm00ZD49bZ354ObMhxYDtJ3HIDbtyCxNLGYaZsRPvWgeYZL1REFddOmCKygvj8R0MLnwTbZCBn3p+463I07CDykjkziZXie1r2lr2gg7CDxUJ6e8MWK0YYirrVaYYZDUNYTG0NzaWSEjIZDeBw4IIJREQEREBZdqtldeK5tDbKV0sjjkGtGZ6TyDlJ2Dis7BtJBX4tpKOrjDo3zxtc0/GBeAR5lbiz2Cz2NpFotkMOeQcY2AF2W7M5ZnyoNHhHAlvseHIbdVMEj2N927lcSXOy5gSQOYBF1yIChrulfgek+sf+EKZVDXdK/A9J9Y/8IQQCiIgIiIOz0O+Mqj+k7s3q2Cqfod8ZVH9J3ZvVsEBERAWrvGHbLeyDd7VDMQMg57AXAcgdlmB0FbREFNMYUkFBi2ro6SPVjjqJWNaPigPIA8y0632PvDmu61N2jloUBERAREQWO0M4Sw9WYGgudZZoZJnGTN8jA8nKRzW78wNgG7kUqAADIBcLoP8WVL0y9s9d2gIiICinuj/AAJh603s5VKyinuj/AmHrTezlQVyREQEREG/wB4c0PWYu0ariKneAPDmh6zF2jVcRAREQFDXdK/A9J9Y/wDCFMqhrulfgek+sf8AhCCAUREBERB2eh3xlUf0ndm9WwVT9DvjKo/pO7N6tggIiICIiCnWPvDmu61N2jloVvsfeHNd1qbtHLQoCIiAiIgtRoP8WVL0y9s9d2uE0H+LKl6Ze2eu7QEREBRT3R/gTD1pvZyqVlFPdH+BMPWm9nKgrkiIgIiIN/gDw5oesxdo1XEVO8AeHND1mLtGq4iAiIgKJe6OoXz4UgrGNJEc2TsuAc07TzZho/iClpYl1t1Ld7bJbq+LWjkaWuHKDych4g8CAUFJ0UqYn0IYgoKtzrAW1MW9ubmskA5HAkAkcoO3kG5c57V2NvmCT7TP60HHIux9q7G3zBJ9pn9ay7dogxrWzaj7Y2IfKkkaAPICXeYIP3oMoH1ukaGRu6Jr5HdGqWD+ZzVaRclo6wLRYItjoIJTJLIQZJCMs8hsDRwYNp2knMnbuA61AREQEREFOsfeHNd1qbtHLQrfY+8Oa7rU3aOWhQEREBERBajQf4sqXpl7Z67tcJoP8WVL0y9s9d2gIiICjfT9b312j8zRg/4MrJDlybYz5Pd5+RSQvKqp4aumdTVUQcx7S1zTtDgRkQebJBSFFLmL9B93pKwy4XcJ4jtDHODZGc2Zya4c+YPNy8p7V2NvmCT7TP60HHIux9q7G3zBJ9pn9ayKHRHjarl1DaO9ji6SRgA/mJ8wKDD0UW99y0hUkTQfcyCQkcBH7vbzZgDyq2y4bRlo7pMEUzppJRLUyAB8mWQaN+qzjq55Zk78gchkAO5QEREBERAREQEREBERAREQEREFUdMdsda9IlS3vWq2QiVp+VrgFxH8euOkFcUrZaScB0mOLa2N03e548zHJlnv3tcOLTs5wQDyg1uxPgu+4XeRd6QNaDkHNe1wdyEZHPI79oB5QEHPIiICLJt9DU3KrFLRR6z3bhmBn5SQFM2jTQ5UxVrLxisNaGEOZACHaxBzaXuBI1eOqM8+OW0EJN0ZWx1nwFSUckZa7vYe4EZEF5MjgRwILssuGS6dEQEREBERAREQEREBERAREQf/2Q=="/>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29702" name="AutoShape 6" descr="data:image/jpeg;base64,/9j/4AAQSkZJRgABAQAAAQABAAD/2wCEAAkGBwgHBhUIBwgUFRQXGR8ZGRgXGCAfHBYiIR4gHhkkHh8wHCgsIxsxICQdIjIoJiotLi4uGh80ODMtNyotMCwBCgoKBQUFDgUFDisZExkrKysrKysrKysrKysrKysrKysrKysrKysrKysrKysrKysrKysrKysrKysrKysrKysrK//AABEIAM8A8wMBIgACEQEDEQH/xAAcAAEAAgMBAQEAAAAAAAAAAAAABwgEBQYDAQL/xABMEAABAwICBQUIDggGAwAAAAABAAIDBAUGEQcSITFBUWFxdLMIEzY3gZGTsRUXIjI1QlJVcnOSobLRFDNUYoKi0tMjJFNjwcIlQ6P/xAAUAQEAAAAAAAAAAAAAAAAAAAAA/8QAFBEBAAAAAAAAAAAAAAAAAAAAAP/aAAwDAQACEQMRAD8AnFERARfl72xsL5HAADMk7gOOfMuCvmmHB9pkMTKx87gciIG6w8jiWtPkcUHfooxodOWEqmbvc8dTEPlPjBH8r3H7lIFnvFtvlH+l2itZKzlYc8jyEbweY7UGciIgIiICIiAoj0kaY4bJUutWGmNlmbsfK7bHGeIA+M7l25A8u0Dbab8Xy4aw0KOgkLZ6nNjXDYWMA/xHA8HbQ0bvfEjcqxIN5d8YYjvMhfcr1O/P4uuWt8jBk0eQLX0d0uNC/Xoq+WM782Pc0/cVhogk7B2me/WaVsF7caqHYDrfrWjlD/jHjk7PPlCsLYb1b8QWtlytVQHxu48QeIcODhyKlikLQvi+XDmKW0U8p/R6giN44Ncdkb+Y57DzE57ggtCiIgIiICIiAiEgDMrhr/pYwhZJTC6vMzxvbA3X/mzDc/4kHcoovpNOuE55u9zU9VGPlOjaQPsyOP3LvbDiC0Yhpf0qy17JW8dU7W8ms05Fp5iAg2aIiAiIgL45wa3WccgF9XF6YrpLadHlTLTuyc8CIHme4Nd5dXWQQrpX0j1OKrg63W2Yto2HIAbO/EH3zv3c9rR0E7d0dIiAtthnEd0wvc23Cz1JY4bx8WQfJe3i37xvBByK1KILj4LxNSYtw+y7UWzPY9meZjePfNP3EcoIPFbxQD3Nt1kZeKmzuJ1XxiUDgCxwafKQ4fZCn5AREQEREFbO6Gq3z46bAXbI4GADnJc4np2jzBRepX7ou3SU+Loq/V9xLCAD+8xxDh5izzqKEBERAX0Eg5gr4vSnglqahtPAwuc4hrQN5JOQHnQXRsVYbjZIK4n9ZEx/2mg/8rOWNbKQUFtio2nZGxrB/CAP+FkoCIiAiLnNIl2fZMEVVwheWubGQ0je1z8mMI5w5wKCFtMekmpvFwfYbLUFtMwlsjmn9e4bHbf9MbgBsO0nPZlFCIgLYWO83CwXJtxtNS6ORvEcRxBHFp5CteiC3mjzF9PjPDzbhG0NkadSVnyHAZ7P3SNo828FdOq39zxdX0mMn2/X9xPEdnK5numnyN1/OrIICIiAuC04UMlbo5nMTczGWSZDkDgHeYEnyLvV41dNDW0j6WqjDmPaWuadzgRkQfIgpEi6bSBg+swbfnUVQ0mJ2Zhk4SN6fljYHDgdu4gnmUBEXvRUlRX1baSihc+R51WtaMy4nkQSr3N9DJLimorgPcxwah6XvaW/cxysOuR0YYQGDcMto5SDM868xG7WO5o5mjIc5zPFdcgIiICIiDj9KODxjHDDqWDITxnXhJ+UBtaTyOGzp1TwVUKmCalqHU9TEWvaS1zXDItIORBHA5q764jH2jSzYy/zLyYagDITMAOtwAe34w8oOwbctiCqaKRbxoXxhb5cqSmjqG8HRvA2cM2u1Tn0ZrX0+ijG88moLG5vO6SMAfz+pBxSlrQRgeW53ZuJbjCRBCc4sxslkHEfusO3P5QGW5wW+wdoKjgmFViyrbJlt7zETqn6T9hI5mgdKmemp4aWnbT00TWMaA1rWjINA2AAcAg9EREBERAXJ6VqB9y0eVlPHvEevs/23CT/AKrrF8c1r2lrhmDsIPFBR1F2ulHA1Rg29nvUZNLISYX7Tlx1HH5Q594GfKBxSAiL9wxSTyiGGMuc4gBoGZcTsAA4nNBI2gC3uq9IDakN2QxPfnyZjvY8vuj5irNLgtD+CX4Qw+X17AKmfJ0g36gGeozPlGZJy4uI2gArvUBERARQ1pd0q1NnrnWDDTwJGjKWbeWE/FZw1st525Z5bCNkL1OJr/Vyd8qb3UuPKZnn/sgt9erNbr9b3UF3pGyxu3tdw5wd4dzggqJb1oCpJZjJZL06NvyJWa+XQ4FuzpBPOoV9nLv86z+ld+aezl3+dZ/Su/NBLdH3P1UZB+m4gYG8dSIknzuGX3qT8G4AsGD2a1spy6UjIzSbXkcgOQDRzNAz2Z5qqvs5d/nWf0rvzT2cu/zrP6V35oLpoqWtv15a7WbdpwfrX/muzwTpbv8AYKwMutS+qpyfdNkcXSNHEseTnnzEkHLLZvAWfReNFVQV1Iyro5Q+N7Q5rhucCMwV7IPKqqIaSmdU1UrWMaC5znHINA2kk8AodxNp4pKWrdT4dtvfmj/2yOLQTzMyzLeckHmXzujcQ1FNSQWCmlybKDJKOLg0jvY+jrax6Wt5NsCIJU9vnFX7DR+jk/vJ7fGKv2Kj9HJ/dUVoglT2+MVfsVH6OT+6nt8Yq/YqP0cn91RWiCVPb4xV+xUfo5P7qe3xir9io/Ryf3VFaIJht2n68xu/8lZoJB/tudGfvL/UpfwZjSzYxojPapvdt9/E7Y+PpHEc4zHlzCp+t/gXEVRhfFENzgkyaHBsg4OYSNcHybRzgHgguIiIgIop0v6T5cMzewthLTUFucjzt7xn70Bu4vI27dgGWw57IKrMU4hrZO+Vd8qXHnlfkOgZ5DyILg3O3UV2oXUVypWyRu3teMweTy8Qd4Kia/aBLdUTGWxXV8IPxJG64HMHZggdOsVB/s5d/nWf0rvzT2cu/wA6z+ld+aCWabuf6wyf5rEEYb+7ESfvcFJODNG2HsIvFRSQGSf/AFpci4cuqMsm8RsGeRyJKq77OXf51n9K7809nLv86z+ld+aC6aKlgvt4BzF1n9K7811eEdKuJcPVgdU1r6mL40czy45fuvOZafOOYoLUIsKzXWjvdqjudul1o5G6zT6weQg5gjgQQiCml2rXXK6y18g2yyOkPS5xcfWsREQEREBERAREQWl0G1L6jRvA2Q+8dI0dGuSPXl5F3yjrQJ4uo/rJPxKRUFb+6M8OY+rM7SVRYpT7ovw6j6sztJFFiAiIgIiICIiAiIgu3bznQRk/Ib6gshY9u+D4/oN9QWQgp1jyqkrca1k8p2mokHQA4taPIAB5FoVt8X+FlX1iXtHLUICIiAiIgIiIOos2OrzZray30b26jM8s8+JLjx5SV8XMIgIiICIiAiIgIiILPaBPF1H9ZJ+JSKo60CeLqP6yT8SkVBW/ui/DqPqzO0kUWKU+6L8Oo+rM7SRRYgIiICIiAiIgIiILt274Pj+g31BZCx7d8Hx/Qb6gshBTPF/hZV9Yl7Ry1C2+L/Cyr6xL2jlqEBERAREQEREBERAREQEREBERAREQWe0CeLqP6yT8SkVR1oE8XUf1kn4lIqCt/dF+HUfVmdpIosUp90X4dR9WZ2kiixAREQEREBERAREQXbt3wfH9BvqCyFj274Pj+g31BZCCmeL/AAsq+sS9o5ahbfF/hZV9Yl7Ry1CAiIgIiICIiAiIgIvSeGSnndBM3JzSWkchByK80BERAREQEREFntAni6j+sk/EpFUeaBmObo5iLhvkkI5/dEesFSGgrf3Rfh1H1ZnaSKLFKfdF+HUfVmdpIosQEREBERAREQEREF27d8Hx/Qb6gshY9u+D4/oN9QWQgpni/wALKvrEvaOWoW4xi0sxdWNcNoqJR/8ARy06AiIgIiICIiAi946OqlZrxUzyDxDSR6kQSBplwPWWDEMl1poXOpp3GTXA2Rucc3NceG0+5z3ggbSCo4V354YqiEw1ETXNcMnNcMw4HeCOIUEaf8NWSy0NNU2m2Rwue9wd3tuqCAARsGz7kELoiICIiAtlh+xXHEV0bbrTTl73eZo3FzjwaOJW30YW6ju2O6ahuMAkje52s07jkxxGflAVrLTZ7ZZoTDabfFC07SI2ButznIbT0oPDC1khw3h6Gz0zs2xNyzyy1iSS45cM3EnyraoiCuvdH0sjMXQVRHuX04aOlr3l33Ob51EytTpbwScY4fzo2/5mHN0W3LXzy12E7tuQyJ3EDaBmqvV1FVW6rdSV1O6ORhyc1wyIPOEGOiIgIiICIiAv3FG+aURRNzJIAA4k7l+FKuhjR5V3a7x367Urm00ZD49bZ354ObMhxYDtJ3HIDbtyCxNLGYaZsRPvWgeYZL1REFddOmCKygvj8R0MLnwTbZCBn3p+463I07CDykjkziZXie1r2lr2gg7CDxUJ6e8MWK0YYirrVaYYZDUNYTG0NzaWSEjIZDeBw4IIJREQEREBZdqtldeK5tDbKV0sjjkGtGZ6TyDlJ2Dis7BtJBX4tpKOrjDo3zxtc0/GBeAR5lbiz2Cz2NpFotkMOeQcY2AF2W7M5ZnyoNHhHAlvseHIbdVMEj2N927lcSXOy5gSQOYBF1yIChrulfgek+sf+EKZVDXdK/A9J9Y/8IQQCiIgIiIOz0O+Mqj+k7s3q2Cqfod8ZVH9J3ZvVsEBERAWrvGHbLeyDd7VDMQMg57AXAcgdlmB0FbREFNMYUkFBi2ro6SPVjjqJWNaPigPIA8y0632PvDmu61N2jloUBERAREQWO0M4Sw9WYGgudZZoZJnGTN8jA8nKRzW78wNgG7kUqAADIBcLoP8WVL0y9s9d2gIiICinuj/AAJh603s5VKyinuj/AmHrTezlQVyREQEREG/wB4c0PWYu0ariKneAPDmh6zF2jVcRAREQFDXdK/A9J9Y/wDCFMqhrulfgek+sf8AhCCAUREBERB2eh3xlUf0ndm9WwVT9DvjKo/pO7N6tggIiICIiCnWPvDmu61N2jloVvsfeHNd1qbtHLQoCIiAiIgtRoP8WVL0y9s9d2uE0H+LKl6Ze2eu7QEREBRT3R/gTD1pvZyqVlFPdH+BMPWm9nKgrkiIgIiIN/gDw5oesxdo1XEVO8AeHND1mLtGq4iAiIgKJe6OoXz4UgrGNJEc2TsuAc07TzZho/iClpYl1t1Ld7bJbq+LWjkaWuHKDych4g8CAUFJ0UqYn0IYgoKtzrAW1MW9ubmskA5HAkAkcoO3kG5c57V2NvmCT7TP60HHIux9q7G3zBJ9pn9ay7dogxrWzaj7Y2IfKkkaAPICXeYIP3oMoH1ukaGRu6Jr5HdGqWD+ZzVaRclo6wLRYItjoIJTJLIQZJCMs8hsDRwYNp2knMnbuA61AREQEREFOsfeHNd1qbtHLQrfY+8Oa7rU3aOWhQEREBERBajQf4sqXpl7Z67tcJoP8WVL0y9s9d2gIiICjfT9b312j8zRg/4MrJDlybYz5Pd5+RSQvKqp4aumdTVUQcx7S1zTtDgRkQebJBSFFLmL9B93pKwy4XcJ4jtDHODZGc2Zya4c+YPNy8p7V2NvmCT7TP60HHIux9q7G3zBJ9pn9ayKHRHjarl1DaO9ji6SRgA/mJ8wKDD0UW99y0hUkTQfcyCQkcBH7vbzZgDyq2y4bRlo7pMEUzppJRLUyAB8mWQaN+qzjq55Zk78gchkAO5QEREBERAREQEREBERAREQEREFUdMdsda9IlS3vWq2QiVp+VrgFxH8euOkFcUrZaScB0mOLa2N03e548zHJlnv3tcOLTs5wQDyg1uxPgu+4XeRd6QNaDkHNe1wdyEZHPI79oB5QEHPIiICLJt9DU3KrFLRR6z3bhmBn5SQFM2jTQ5UxVrLxisNaGEOZACHaxBzaXuBI1eOqM8+OW0EJN0ZWx1nwFSUckZa7vYe4EZEF5MjgRwILssuGS6dEQEREBERAREQEREBERAREQf/2Q=="/>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CO"/>
          </a:p>
        </p:txBody>
      </p:sp>
      <p:pic>
        <p:nvPicPr>
          <p:cNvPr id="51" name="Picture 2" descr="C:\Users\cdiazr\Desktop\DIALOGO DE GESTION PRESIDENTE\IMAGENES PPT PRESIDENTE\image_5.jpg"/>
          <p:cNvPicPr>
            <a:picLocks noChangeAspect="1" noChangeArrowheads="1"/>
          </p:cNvPicPr>
          <p:nvPr/>
        </p:nvPicPr>
        <p:blipFill>
          <a:blip r:embed="rId2" cstate="print"/>
          <a:srcRect t="2011"/>
          <a:stretch>
            <a:fillRect/>
          </a:stretch>
        </p:blipFill>
        <p:spPr bwMode="auto">
          <a:xfrm>
            <a:off x="611560" y="1268760"/>
            <a:ext cx="4137108" cy="26438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2" name="51 CuadroTexto"/>
          <p:cNvSpPr txBox="1"/>
          <p:nvPr/>
        </p:nvSpPr>
        <p:spPr>
          <a:xfrm>
            <a:off x="5580112" y="2125305"/>
            <a:ext cx="3168352" cy="1015663"/>
          </a:xfrm>
          <a:prstGeom prst="rect">
            <a:avLst/>
          </a:prstGeom>
          <a:noFill/>
        </p:spPr>
        <p:txBody>
          <a:bodyPr wrap="square" rtlCol="0">
            <a:spAutoFit/>
          </a:bodyPr>
          <a:lstStyle/>
          <a:p>
            <a:r>
              <a:rPr lang="es-CO" sz="2000"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Una ruta clara para la próxima década.</a:t>
            </a:r>
          </a:p>
          <a:p>
            <a:endParaRPr lang="es-CO" sz="2000" dirty="0">
              <a:solidFill>
                <a:schemeClr val="bg1"/>
              </a:solidFill>
              <a:effectLst>
                <a:outerShdw blurRad="38100" dist="38100" dir="2700000" algn="tl">
                  <a:srgbClr val="000000">
                    <a:alpha val="43137"/>
                  </a:srgbClr>
                </a:outerShdw>
              </a:effectLst>
              <a:latin typeface="Arial Black" pitchFamily="34" charset="0"/>
              <a:cs typeface="Arial" pitchFamily="34" charset="0"/>
            </a:endParaRPr>
          </a:p>
        </p:txBody>
      </p:sp>
      <p:graphicFrame>
        <p:nvGraphicFramePr>
          <p:cNvPr id="12" name="11 Diagrama"/>
          <p:cNvGraphicFramePr/>
          <p:nvPr/>
        </p:nvGraphicFramePr>
        <p:xfrm>
          <a:off x="323528" y="4509120"/>
          <a:ext cx="8496944" cy="230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0" y="188640"/>
            <a:ext cx="8697144" cy="1008112"/>
          </a:xfrm>
        </p:spPr>
        <p:txBody>
          <a:bodyPr>
            <a:normAutofit/>
          </a:bodyPr>
          <a:lstStyle/>
          <a:p>
            <a:r>
              <a:rPr lang="es-CO" dirty="0" smtClean="0">
                <a:solidFill>
                  <a:schemeClr val="bg1"/>
                </a:solidFill>
                <a:effectLst>
                  <a:outerShdw blurRad="38100" dist="38100" dir="2700000" algn="tl">
                    <a:srgbClr val="000000">
                      <a:alpha val="43137"/>
                    </a:srgbClr>
                  </a:outerShdw>
                </a:effectLst>
                <a:latin typeface="Arial Black" pitchFamily="34" charset="0"/>
              </a:rPr>
              <a:t>Avances en </a:t>
            </a:r>
            <a:r>
              <a:rPr lang="es-CO" dirty="0" smtClean="0">
                <a:effectLst>
                  <a:outerShdw blurRad="38100" dist="38100" dir="2700000" algn="tl">
                    <a:srgbClr val="000000">
                      <a:alpha val="43137"/>
                    </a:srgbClr>
                  </a:outerShdw>
                </a:effectLst>
              </a:rPr>
              <a:t>v</a:t>
            </a:r>
            <a:r>
              <a:rPr lang="es-CO" dirty="0" smtClean="0">
                <a:solidFill>
                  <a:schemeClr val="bg1"/>
                </a:solidFill>
                <a:effectLst>
                  <a:outerShdw blurRad="38100" dist="38100" dir="2700000" algn="tl">
                    <a:srgbClr val="000000">
                      <a:alpha val="43137"/>
                    </a:srgbClr>
                  </a:outerShdw>
                </a:effectLst>
                <a:latin typeface="Arial Black" pitchFamily="34" charset="0"/>
              </a:rPr>
              <a:t>acunación</a:t>
            </a:r>
            <a:endParaRPr lang="es-CO" dirty="0">
              <a:solidFill>
                <a:schemeClr val="bg1"/>
              </a:solidFill>
              <a:effectLst>
                <a:outerShdw blurRad="38100" dist="38100" dir="2700000" algn="tl">
                  <a:srgbClr val="000000">
                    <a:alpha val="43137"/>
                  </a:srgbClr>
                </a:outerShdw>
              </a:effectLst>
              <a:latin typeface="Arial Black" pitchFamily="34" charset="0"/>
            </a:endParaRPr>
          </a:p>
        </p:txBody>
      </p:sp>
      <p:sp>
        <p:nvSpPr>
          <p:cNvPr id="8" name="7 CuadroTexto"/>
          <p:cNvSpPr txBox="1"/>
          <p:nvPr/>
        </p:nvSpPr>
        <p:spPr>
          <a:xfrm>
            <a:off x="0" y="2564904"/>
            <a:ext cx="2483768" cy="984885"/>
          </a:xfrm>
          <a:prstGeom prst="rect">
            <a:avLst/>
          </a:prstGeom>
          <a:noFill/>
        </p:spPr>
        <p:txBody>
          <a:bodyPr wrap="square" rtlCol="0">
            <a:spAutoFit/>
          </a:bodyPr>
          <a:lstStyle/>
          <a:p>
            <a:pPr marL="173038" indent="-173038">
              <a:defRPr/>
            </a:pPr>
            <a:r>
              <a:rPr lang="es-CO" sz="4000" dirty="0" smtClean="0">
                <a:solidFill>
                  <a:schemeClr val="bg1"/>
                </a:solidFill>
                <a:latin typeface="Arial Black" pitchFamily="34" charset="0"/>
                <a:cs typeface="Arial" pitchFamily="34" charset="0"/>
              </a:rPr>
              <a:t> </a:t>
            </a:r>
          </a:p>
          <a:p>
            <a:pPr marL="173038" indent="-173038">
              <a:defRPr/>
            </a:pPr>
            <a:r>
              <a:rPr lang="es-CO" dirty="0" smtClean="0">
                <a:latin typeface="Arial" pitchFamily="34" charset="0"/>
                <a:cs typeface="Arial" pitchFamily="34" charset="0"/>
              </a:rPr>
              <a:t>  </a:t>
            </a:r>
            <a:endParaRPr lang="es-CO" sz="1600" dirty="0" smtClean="0">
              <a:latin typeface="Arial" pitchFamily="34" charset="0"/>
              <a:cs typeface="Arial" pitchFamily="34" charset="0"/>
            </a:endParaRPr>
          </a:p>
        </p:txBody>
      </p:sp>
      <p:sp>
        <p:nvSpPr>
          <p:cNvPr id="29700" name="AutoShape 4" descr="data:image/jpeg;base64,/9j/4AAQSkZJRgABAQAAAQABAAD/2wCEAAkGBwgHBhUIBwgUFRQXGR8ZGRgXGCAfHBYiIR4gHhkkHh8wHCgsIxsxICQdIjIoJiotLi4uGh80ODMtNyotMCwBCgoKBQUFDgUFDisZExkrKysrKysrKysrKysrKysrKysrKysrKysrKysrKysrKysrKysrKysrKysrKysrKysrK//AABEIAM8A8wMBIgACEQEDEQH/xAAcAAEAAgMBAQEAAAAAAAAAAAAABwgEBQYDAQL/xABMEAABAwICBQUIDggGAwAAAAABAAIDBAUGEQcSITFBUWFxdLMIEzY3gZGTsRUXIjI1QlJVcnOSobLRFDNUYoKi0tMjJFNjwcIlQ6P/xAAUAQEAAAAAAAAAAAAAAAAAAAAA/8QAFBEBAAAAAAAAAAAAAAAAAAAAAP/aAAwDAQACEQMRAD8AnFERARfl72xsL5HAADMk7gOOfMuCvmmHB9pkMTKx87gciIG6w8jiWtPkcUHfooxodOWEqmbvc8dTEPlPjBH8r3H7lIFnvFtvlH+l2itZKzlYc8jyEbweY7UGciIgIiICIiAoj0kaY4bJUutWGmNlmbsfK7bHGeIA+M7l25A8u0Dbab8Xy4aw0KOgkLZ6nNjXDYWMA/xHA8HbQ0bvfEjcqxIN5d8YYjvMhfcr1O/P4uuWt8jBk0eQLX0d0uNC/Xoq+WM782Pc0/cVhogk7B2me/WaVsF7caqHYDrfrWjlD/jHjk7PPlCsLYb1b8QWtlytVQHxu48QeIcODhyKlikLQvi+XDmKW0U8p/R6giN44Ncdkb+Y57DzE57ggtCiIgIiICIiAiEgDMrhr/pYwhZJTC6vMzxvbA3X/mzDc/4kHcoovpNOuE55u9zU9VGPlOjaQPsyOP3LvbDiC0Yhpf0qy17JW8dU7W8ms05Fp5iAg2aIiAiIgL45wa3WccgF9XF6YrpLadHlTLTuyc8CIHme4Nd5dXWQQrpX0j1OKrg63W2Yto2HIAbO/EH3zv3c9rR0E7d0dIiAtthnEd0wvc23Cz1JY4bx8WQfJe3i37xvBByK1KILj4LxNSYtw+y7UWzPY9meZjePfNP3EcoIPFbxQD3Nt1kZeKmzuJ1XxiUDgCxwafKQ4fZCn5AREQEREFbO6Gq3z46bAXbI4GADnJc4np2jzBRepX7ou3SU+Loq/V9xLCAD+8xxDh5izzqKEBERAX0Eg5gr4vSnglqahtPAwuc4hrQN5JOQHnQXRsVYbjZIK4n9ZEx/2mg/8rOWNbKQUFtio2nZGxrB/CAP+FkoCIiAiLnNIl2fZMEVVwheWubGQ0je1z8mMI5w5wKCFtMekmpvFwfYbLUFtMwlsjmn9e4bHbf9MbgBsO0nPZlFCIgLYWO83CwXJtxtNS6ORvEcRxBHFp5CteiC3mjzF9PjPDzbhG0NkadSVnyHAZ7P3SNo828FdOq39zxdX0mMn2/X9xPEdnK5numnyN1/OrIICIiAuC04UMlbo5nMTczGWSZDkDgHeYEnyLvV41dNDW0j6WqjDmPaWuadzgRkQfIgpEi6bSBg+swbfnUVQ0mJ2Zhk4SN6fljYHDgdu4gnmUBEXvRUlRX1baSihc+R51WtaMy4nkQSr3N9DJLimorgPcxwah6XvaW/cxysOuR0YYQGDcMto5SDM868xG7WO5o5mjIc5zPFdcgIiICIiDj9KODxjHDDqWDITxnXhJ+UBtaTyOGzp1TwVUKmCalqHU9TEWvaS1zXDItIORBHA5q764jH2jSzYy/zLyYagDITMAOtwAe34w8oOwbctiCqaKRbxoXxhb5cqSmjqG8HRvA2cM2u1Tn0ZrX0+ijG88moLG5vO6SMAfz+pBxSlrQRgeW53ZuJbjCRBCc4sxslkHEfusO3P5QGW5wW+wdoKjgmFViyrbJlt7zETqn6T9hI5mgdKmemp4aWnbT00TWMaA1rWjINA2AAcAg9EREBERAXJ6VqB9y0eVlPHvEevs/23CT/AKrrF8c1r2lrhmDsIPFBR1F2ulHA1Rg29nvUZNLISYX7Tlx1HH5Q594GfKBxSAiL9wxSTyiGGMuc4gBoGZcTsAA4nNBI2gC3uq9IDakN2QxPfnyZjvY8vuj5irNLgtD+CX4Qw+X17AKmfJ0g36gGeozPlGZJy4uI2gArvUBERARQ1pd0q1NnrnWDDTwJGjKWbeWE/FZw1st525Z5bCNkL1OJr/Vyd8qb3UuPKZnn/sgt9erNbr9b3UF3pGyxu3tdw5wd4dzggqJb1oCpJZjJZL06NvyJWa+XQ4FuzpBPOoV9nLv86z+ld+aezl3+dZ/Su/NBLdH3P1UZB+m4gYG8dSIknzuGX3qT8G4AsGD2a1spy6UjIzSbXkcgOQDRzNAz2Z5qqvs5d/nWf0rvzT2cu/zrP6V35oLpoqWtv15a7WbdpwfrX/muzwTpbv8AYKwMutS+qpyfdNkcXSNHEseTnnzEkHLLZvAWfReNFVQV1Iyro5Q+N7Q5rhucCMwV7IPKqqIaSmdU1UrWMaC5znHINA2kk8AodxNp4pKWrdT4dtvfmj/2yOLQTzMyzLeckHmXzujcQ1FNSQWCmlybKDJKOLg0jvY+jrax6Wt5NsCIJU9vnFX7DR+jk/vJ7fGKv2Kj9HJ/dUVoglT2+MVfsVH6OT+6nt8Yq/YqP0cn91RWiCVPb4xV+xUfo5P7qe3xir9io/Ryf3VFaIJht2n68xu/8lZoJB/tudGfvL/UpfwZjSzYxojPapvdt9/E7Y+PpHEc4zHlzCp+t/gXEVRhfFENzgkyaHBsg4OYSNcHybRzgHgguIiIgIop0v6T5cMzewthLTUFucjzt7xn70Bu4vI27dgGWw57IKrMU4hrZO+Vd8qXHnlfkOgZ5DyILg3O3UV2oXUVypWyRu3teMweTy8Qd4Kia/aBLdUTGWxXV8IPxJG64HMHZggdOsVB/s5d/nWf0rvzT2cu/wA6z+ld+aCWabuf6wyf5rEEYb+7ESfvcFJODNG2HsIvFRSQGSf/AFpci4cuqMsm8RsGeRyJKq77OXf51n9K7809nLv86z+ld+aC6aKlgvt4BzF1n9K7811eEdKuJcPVgdU1r6mL40czy45fuvOZafOOYoLUIsKzXWjvdqjudul1o5G6zT6weQg5gjgQQiCml2rXXK6y18g2yyOkPS5xcfWsREQEREBERAREQWl0G1L6jRvA2Q+8dI0dGuSPXl5F3yjrQJ4uo/rJPxKRUFb+6M8OY+rM7SVRYpT7ovw6j6sztJFFiAiIgIiICIiAiIgu3bznQRk/Ib6gshY9u+D4/oN9QWQgp1jyqkrca1k8p2mokHQA4taPIAB5FoVt8X+FlX1iXtHLUICIiAiIgIiIOos2OrzZray30b26jM8s8+JLjx5SV8XMIgIiICIiAiIgIiILPaBPF1H9ZJ+JSKo60CeLqP6yT8SkVBW/ui/DqPqzO0kUWKU+6L8Oo+rM7SRRYgIiICIiAiIgIiILt274Pj+g31BZCx7d8Hx/Qb6gshBTPF/hZV9Yl7Ry1C2+L/Cyr6xL2jlqEBERAREQEREBERAREQEREBERAREQWe0CeLqP6yT8SkVR1oE8XUf1kn4lIqCt/dF+HUfVmdpIosUp90X4dR9WZ2kiixAREQEREBERAREQXbt3wfH9BvqCyFj274Pj+g31BZCCmeL/AAsq+sS9o5ahbfF/hZV9Yl7Ry1CAiIgIiICIiAiIgIvSeGSnndBM3JzSWkchByK80BERAREQEREFntAni6j+sk/EpFUeaBmObo5iLhvkkI5/dEesFSGgrf3Rfh1H1ZnaSKLFKfdF+HUfVmdpIosQEREBERAREQEREF27d8Hx/Qb6gshY9u+D4/oN9QWQgpni/wALKvrEvaOWoW4xi0sxdWNcNoqJR/8ARy06AiIgIiICIiAi946OqlZrxUzyDxDSR6kQSBplwPWWDEMl1poXOpp3GTXA2Rucc3NceG0+5z3ggbSCo4V354YqiEw1ETXNcMnNcMw4HeCOIUEaf8NWSy0NNU2m2Rwue9wd3tuqCAARsGz7kELoiICIiAtlh+xXHEV0bbrTTl73eZo3FzjwaOJW30YW6ju2O6ahuMAkje52s07jkxxGflAVrLTZ7ZZoTDabfFC07SI2ButznIbT0oPDC1khw3h6Gz0zs2xNyzyy1iSS45cM3EnyraoiCuvdH0sjMXQVRHuX04aOlr3l33Ob51EytTpbwScY4fzo2/5mHN0W3LXzy12E7tuQyJ3EDaBmqvV1FVW6rdSV1O6ORhyc1wyIPOEGOiIgIiICIiAv3FG+aURRNzJIAA4k7l+FKuhjR5V3a7x367Urm00ZD49bZ354ObMhxYDtJ3HIDbtyCxNLGYaZsRPvWgeYZL1REFddOmCKygvj8R0MLnwTbZCBn3p+463I07CDykjkziZXie1r2lr2gg7CDxUJ6e8MWK0YYirrVaYYZDUNYTG0NzaWSEjIZDeBw4IIJREQEREBZdqtldeK5tDbKV0sjjkGtGZ6TyDlJ2Dis7BtJBX4tpKOrjDo3zxtc0/GBeAR5lbiz2Cz2NpFotkMOeQcY2AF2W7M5ZnyoNHhHAlvseHIbdVMEj2N927lcSXOy5gSQOYBF1yIChrulfgek+sf+EKZVDXdK/A9J9Y/8IQQCiIgIiIOz0O+Mqj+k7s3q2Cqfod8ZVH9J3ZvVsEBERAWrvGHbLeyDd7VDMQMg57AXAcgdlmB0FbREFNMYUkFBi2ro6SPVjjqJWNaPigPIA8y0632PvDmu61N2jloUBERAREQWO0M4Sw9WYGgudZZoZJnGTN8jA8nKRzW78wNgG7kUqAADIBcLoP8WVL0y9s9d2gIiICinuj/AAJh603s5VKyinuj/AmHrTezlQVyREQEREG/wB4c0PWYu0ariKneAPDmh6zF2jVcRAREQFDXdK/A9J9Y/wDCFMqhrulfgek+sf8AhCCAUREBERB2eh3xlUf0ndm9WwVT9DvjKo/pO7N6tggIiICIiCnWPvDmu61N2jloVvsfeHNd1qbtHLQoCIiAiIgtRoP8WVL0y9s9d2uE0H+LKl6Ze2eu7QEREBRT3R/gTD1pvZyqVlFPdH+BMPWm9nKgrkiIgIiIN/gDw5oesxdo1XEVO8AeHND1mLtGq4iAiIgKJe6OoXz4UgrGNJEc2TsuAc07TzZho/iClpYl1t1Ld7bJbq+LWjkaWuHKDych4g8CAUFJ0UqYn0IYgoKtzrAW1MW9ubmskA5HAkAkcoO3kG5c57V2NvmCT7TP60HHIux9q7G3zBJ9pn9ay7dogxrWzaj7Y2IfKkkaAPICXeYIP3oMoH1ukaGRu6Jr5HdGqWD+ZzVaRclo6wLRYItjoIJTJLIQZJCMs8hsDRwYNp2knMnbuA61AREQEREFOsfeHNd1qbtHLQrfY+8Oa7rU3aOWhQEREBERBajQf4sqXpl7Z67tcJoP8WVL0y9s9d2gIiICjfT9b312j8zRg/4MrJDlybYz5Pd5+RSQvKqp4aumdTVUQcx7S1zTtDgRkQebJBSFFLmL9B93pKwy4XcJ4jtDHODZGc2Zya4c+YPNy8p7V2NvmCT7TP60HHIux9q7G3zBJ9pn9ayKHRHjarl1DaO9ji6SRgA/mJ8wKDD0UW99y0hUkTQfcyCQkcBH7vbzZgDyq2y4bRlo7pMEUzppJRLUyAB8mWQaN+qzjq55Zk78gchkAO5QEREBERAREQEREBERAREQEREFUdMdsda9IlS3vWq2QiVp+VrgFxH8euOkFcUrZaScB0mOLa2N03e548zHJlnv3tcOLTs5wQDyg1uxPgu+4XeRd6QNaDkHNe1wdyEZHPI79oB5QEHPIiICLJt9DU3KrFLRR6z3bhmBn5SQFM2jTQ5UxVrLxisNaGEOZACHaxBzaXuBI1eOqM8+OW0EJN0ZWx1nwFSUckZa7vYe4EZEF5MjgRwILssuGS6dEQEREBERAREQEREBERAREQf/2Q=="/>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29702" name="AutoShape 6" descr="data:image/jpeg;base64,/9j/4AAQSkZJRgABAQAAAQABAAD/2wCEAAkGBwgHBhUIBwgUFRQXGR8ZGRgXGCAfHBYiIR4gHhkkHh8wHCgsIxsxICQdIjIoJiotLi4uGh80ODMtNyotMCwBCgoKBQUFDgUFDisZExkrKysrKysrKysrKysrKysrKysrKysrKysrKysrKysrKysrKysrKysrKysrKysrKysrK//AABEIAM8A8wMBIgACEQEDEQH/xAAcAAEAAgMBAQEAAAAAAAAAAAAABwgEBQYDAQL/xABMEAABAwICBQUIDggGAwAAAAABAAIDBAUGEQcSITFBUWFxdLMIEzY3gZGTsRUXIjI1QlJVcnOSobLRFDNUYoKi0tMjJFNjwcIlQ6P/xAAUAQEAAAAAAAAAAAAAAAAAAAAA/8QAFBEBAAAAAAAAAAAAAAAAAAAAAP/aAAwDAQACEQMRAD8AnFERARfl72xsL5HAADMk7gOOfMuCvmmHB9pkMTKx87gciIG6w8jiWtPkcUHfooxodOWEqmbvc8dTEPlPjBH8r3H7lIFnvFtvlH+l2itZKzlYc8jyEbweY7UGciIgIiICIiAoj0kaY4bJUutWGmNlmbsfK7bHGeIA+M7l25A8u0Dbab8Xy4aw0KOgkLZ6nNjXDYWMA/xHA8HbQ0bvfEjcqxIN5d8YYjvMhfcr1O/P4uuWt8jBk0eQLX0d0uNC/Xoq+WM782Pc0/cVhogk7B2me/WaVsF7caqHYDrfrWjlD/jHjk7PPlCsLYb1b8QWtlytVQHxu48QeIcODhyKlikLQvi+XDmKW0U8p/R6giN44Ncdkb+Y57DzE57ggtCiIgIiICIiAiEgDMrhr/pYwhZJTC6vMzxvbA3X/mzDc/4kHcoovpNOuE55u9zU9VGPlOjaQPsyOP3LvbDiC0Yhpf0qy17JW8dU7W8ms05Fp5iAg2aIiAiIgL45wa3WccgF9XF6YrpLadHlTLTuyc8CIHme4Nd5dXWQQrpX0j1OKrg63W2Yto2HIAbO/EH3zv3c9rR0E7d0dIiAtthnEd0wvc23Cz1JY4bx8WQfJe3i37xvBByK1KILj4LxNSYtw+y7UWzPY9meZjePfNP3EcoIPFbxQD3Nt1kZeKmzuJ1XxiUDgCxwafKQ4fZCn5AREQEREFbO6Gq3z46bAXbI4GADnJc4np2jzBRepX7ou3SU+Loq/V9xLCAD+8xxDh5izzqKEBERAX0Eg5gr4vSnglqahtPAwuc4hrQN5JOQHnQXRsVYbjZIK4n9ZEx/2mg/8rOWNbKQUFtio2nZGxrB/CAP+FkoCIiAiLnNIl2fZMEVVwheWubGQ0je1z8mMI5w5wKCFtMekmpvFwfYbLUFtMwlsjmn9e4bHbf9MbgBsO0nPZlFCIgLYWO83CwXJtxtNS6ORvEcRxBHFp5CteiC3mjzF9PjPDzbhG0NkadSVnyHAZ7P3SNo828FdOq39zxdX0mMn2/X9xPEdnK5numnyN1/OrIICIiAuC04UMlbo5nMTczGWSZDkDgHeYEnyLvV41dNDW0j6WqjDmPaWuadzgRkQfIgpEi6bSBg+swbfnUVQ0mJ2Zhk4SN6fljYHDgdu4gnmUBEXvRUlRX1baSihc+R51WtaMy4nkQSr3N9DJLimorgPcxwah6XvaW/cxysOuR0YYQGDcMto5SDM868xG7WO5o5mjIc5zPFdcgIiICIiDj9KODxjHDDqWDITxnXhJ+UBtaTyOGzp1TwVUKmCalqHU9TEWvaS1zXDItIORBHA5q764jH2jSzYy/zLyYagDITMAOtwAe34w8oOwbctiCqaKRbxoXxhb5cqSmjqG8HRvA2cM2u1Tn0ZrX0+ijG88moLG5vO6SMAfz+pBxSlrQRgeW53ZuJbjCRBCc4sxslkHEfusO3P5QGW5wW+wdoKjgmFViyrbJlt7zETqn6T9hI5mgdKmemp4aWnbT00TWMaA1rWjINA2AAcAg9EREBERAXJ6VqB9y0eVlPHvEevs/23CT/AKrrF8c1r2lrhmDsIPFBR1F2ulHA1Rg29nvUZNLISYX7Tlx1HH5Q594GfKBxSAiL9wxSTyiGGMuc4gBoGZcTsAA4nNBI2gC3uq9IDakN2QxPfnyZjvY8vuj5irNLgtD+CX4Qw+X17AKmfJ0g36gGeozPlGZJy4uI2gArvUBERARQ1pd0q1NnrnWDDTwJGjKWbeWE/FZw1st525Z5bCNkL1OJr/Vyd8qb3UuPKZnn/sgt9erNbr9b3UF3pGyxu3tdw5wd4dzggqJb1oCpJZjJZL06NvyJWa+XQ4FuzpBPOoV9nLv86z+ld+aezl3+dZ/Su/NBLdH3P1UZB+m4gYG8dSIknzuGX3qT8G4AsGD2a1spy6UjIzSbXkcgOQDRzNAz2Z5qqvs5d/nWf0rvzT2cu/zrP6V35oLpoqWtv15a7WbdpwfrX/muzwTpbv8AYKwMutS+qpyfdNkcXSNHEseTnnzEkHLLZvAWfReNFVQV1Iyro5Q+N7Q5rhucCMwV7IPKqqIaSmdU1UrWMaC5znHINA2kk8AodxNp4pKWrdT4dtvfmj/2yOLQTzMyzLeckHmXzujcQ1FNSQWCmlybKDJKOLg0jvY+jrax6Wt5NsCIJU9vnFX7DR+jk/vJ7fGKv2Kj9HJ/dUVoglT2+MVfsVH6OT+6nt8Yq/YqP0cn91RWiCVPb4xV+xUfo5P7qe3xir9io/Ryf3VFaIJht2n68xu/8lZoJB/tudGfvL/UpfwZjSzYxojPapvdt9/E7Y+PpHEc4zHlzCp+t/gXEVRhfFENzgkyaHBsg4OYSNcHybRzgHgguIiIgIop0v6T5cMzewthLTUFucjzt7xn70Bu4vI27dgGWw57IKrMU4hrZO+Vd8qXHnlfkOgZ5DyILg3O3UV2oXUVypWyRu3teMweTy8Qd4Kia/aBLdUTGWxXV8IPxJG64HMHZggdOsVB/s5d/nWf0rvzT2cu/wA6z+ld+aCWabuf6wyf5rEEYb+7ESfvcFJODNG2HsIvFRSQGSf/AFpci4cuqMsm8RsGeRyJKq77OXf51n9K7809nLv86z+ld+aC6aKlgvt4BzF1n9K7811eEdKuJcPVgdU1r6mL40czy45fuvOZafOOYoLUIsKzXWjvdqjudul1o5G6zT6weQg5gjgQQiCml2rXXK6y18g2yyOkPS5xcfWsREQEREBERAREQWl0G1L6jRvA2Q+8dI0dGuSPXl5F3yjrQJ4uo/rJPxKRUFb+6M8OY+rM7SVRYpT7ovw6j6sztJFFiAiIgIiICIiAiIgu3bznQRk/Ib6gshY9u+D4/oN9QWQgp1jyqkrca1k8p2mokHQA4taPIAB5FoVt8X+FlX1iXtHLUICIiAiIgIiIOos2OrzZray30b26jM8s8+JLjx5SV8XMIgIiICIiAiIgIiILPaBPF1H9ZJ+JSKo60CeLqP6yT8SkVBW/ui/DqPqzO0kUWKU+6L8Oo+rM7SRRYgIiICIiAiIgIiILt274Pj+g31BZCx7d8Hx/Qb6gshBTPF/hZV9Yl7Ry1C2+L/Cyr6xL2jlqEBERAREQEREBERAREQEREBERAREQWe0CeLqP6yT8SkVR1oE8XUf1kn4lIqCt/dF+HUfVmdpIosUp90X4dR9WZ2kiixAREQEREBERAREQXbt3wfH9BvqCyFj274Pj+g31BZCCmeL/AAsq+sS9o5ahbfF/hZV9Yl7Ry1CAiIgIiICIiAiIgIvSeGSnndBM3JzSWkchByK80BERAREQEREFntAni6j+sk/EpFUeaBmObo5iLhvkkI5/dEesFSGgrf3Rfh1H1ZnaSKLFKfdF+HUfVmdpIosQEREBERAREQEREF27d8Hx/Qb6gshY9u+D4/oN9QWQgpni/wALKvrEvaOWoW4xi0sxdWNcNoqJR/8ARy06AiIgIiICIiAi946OqlZrxUzyDxDSR6kQSBplwPWWDEMl1poXOpp3GTXA2Rucc3NceG0+5z3ggbSCo4V354YqiEw1ETXNcMnNcMw4HeCOIUEaf8NWSy0NNU2m2Rwue9wd3tuqCAARsGz7kELoiICIiAtlh+xXHEV0bbrTTl73eZo3FzjwaOJW30YW6ju2O6ahuMAkje52s07jkxxGflAVrLTZ7ZZoTDabfFC07SI2ButznIbT0oPDC1khw3h6Gz0zs2xNyzyy1iSS45cM3EnyraoiCuvdH0sjMXQVRHuX04aOlr3l33Ob51EytTpbwScY4fzo2/5mHN0W3LXzy12E7tuQyJ3EDaBmqvV1FVW6rdSV1O6ORhyc1wyIPOEGOiIgIiICIiAv3FG+aURRNzJIAA4k7l+FKuhjR5V3a7x367Urm00ZD49bZ354ObMhxYDtJ3HIDbtyCxNLGYaZsRPvWgeYZL1REFddOmCKygvj8R0MLnwTbZCBn3p+463I07CDykjkziZXie1r2lr2gg7CDxUJ6e8MWK0YYirrVaYYZDUNYTG0NzaWSEjIZDeBw4IIJREQEREBZdqtldeK5tDbKV0sjjkGtGZ6TyDlJ2Dis7BtJBX4tpKOrjDo3zxtc0/GBeAR5lbiz2Cz2NpFotkMOeQcY2AF2W7M5ZnyoNHhHAlvseHIbdVMEj2N927lcSXOy5gSQOYBF1yIChrulfgek+sf+EKZVDXdK/A9J9Y/8IQQCiIgIiIOz0O+Mqj+k7s3q2Cqfod8ZVH9J3ZvVsEBERAWrvGHbLeyDd7VDMQMg57AXAcgdlmB0FbREFNMYUkFBi2ro6SPVjjqJWNaPigPIA8y0632PvDmu61N2jloUBERAREQWO0M4Sw9WYGgudZZoZJnGTN8jA8nKRzW78wNgG7kUqAADIBcLoP8WVL0y9s9d2gIiICinuj/AAJh603s5VKyinuj/AmHrTezlQVyREQEREG/wB4c0PWYu0ariKneAPDmh6zF2jVcRAREQFDXdK/A9J9Y/wDCFMqhrulfgek+sf8AhCCAUREBERB2eh3xlUf0ndm9WwVT9DvjKo/pO7N6tggIiICIiCnWPvDmu61N2jloVvsfeHNd1qbtHLQoCIiAiIgtRoP8WVL0y9s9d2uE0H+LKl6Ze2eu7QEREBRT3R/gTD1pvZyqVlFPdH+BMPWm9nKgrkiIgIiIN/gDw5oesxdo1XEVO8AeHND1mLtGq4iAiIgKJe6OoXz4UgrGNJEc2TsuAc07TzZho/iClpYl1t1Ld7bJbq+LWjkaWuHKDych4g8CAUFJ0UqYn0IYgoKtzrAW1MW9ubmskA5HAkAkcoO3kG5c57V2NvmCT7TP60HHIux9q7G3zBJ9pn9ay7dogxrWzaj7Y2IfKkkaAPICXeYIP3oMoH1ukaGRu6Jr5HdGqWD+ZzVaRclo6wLRYItjoIJTJLIQZJCMs8hsDRwYNp2knMnbuA61AREQEREFOsfeHNd1qbtHLQrfY+8Oa7rU3aOWhQEREBERBajQf4sqXpl7Z67tcJoP8WVL0y9s9d2gIiICjfT9b312j8zRg/4MrJDlybYz5Pd5+RSQvKqp4aumdTVUQcx7S1zTtDgRkQebJBSFFLmL9B93pKwy4XcJ4jtDHODZGc2Zya4c+YPNy8p7V2NvmCT7TP60HHIux9q7G3zBJ9pn9ayKHRHjarl1DaO9ji6SRgA/mJ8wKDD0UW99y0hUkTQfcyCQkcBH7vbzZgDyq2y4bRlo7pMEUzppJRLUyAB8mWQaN+qzjq55Zk78gchkAO5QEREBERAREQEREBERAREQEREFUdMdsda9IlS3vWq2QiVp+VrgFxH8euOkFcUrZaScB0mOLa2N03e548zHJlnv3tcOLTs5wQDyg1uxPgu+4XeRd6QNaDkHNe1wdyEZHPI79oB5QEHPIiICLJt9DU3KrFLRR6z3bhmBn5SQFM2jTQ5UxVrLxisNaGEOZACHaxBzaXuBI1eOqM8+OW0EJN0ZWx1nwFSUckZa7vYe4EZEF5MjgRwILssuGS6dEQEREBERAREQEREBERAREQf/2Q=="/>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52" name="51 CuadroTexto"/>
          <p:cNvSpPr txBox="1"/>
          <p:nvPr/>
        </p:nvSpPr>
        <p:spPr>
          <a:xfrm>
            <a:off x="179512" y="1242040"/>
            <a:ext cx="4176464" cy="5355312"/>
          </a:xfrm>
          <a:prstGeom prst="rect">
            <a:avLst/>
          </a:prstGeom>
          <a:noFill/>
        </p:spPr>
        <p:txBody>
          <a:bodyPr wrap="square" rtlCol="0">
            <a:spAutoFit/>
          </a:bodyPr>
          <a:lstStyle/>
          <a:p>
            <a:pPr>
              <a:buFont typeface="Arial" pitchFamily="34" charset="0"/>
              <a:buChar char="•"/>
            </a:pPr>
            <a:r>
              <a:rPr lang="es-CO" b="1" dirty="0" smtClean="0">
                <a:solidFill>
                  <a:schemeClr val="bg1"/>
                </a:solidFill>
                <a:latin typeface="Arial" pitchFamily="34" charset="0"/>
                <a:cs typeface="Arial" pitchFamily="34" charset="0"/>
              </a:rPr>
              <a:t> </a:t>
            </a:r>
            <a:r>
              <a:rPr lang="es-CO" sz="36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Coberturas superiores a 90% </a:t>
            </a:r>
          </a:p>
          <a:p>
            <a:pPr>
              <a:buFont typeface="Arial" pitchFamily="34" charset="0"/>
              <a:buChar char="•"/>
            </a:pPr>
            <a:endParaRPr lang="es-CO"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buFont typeface="Arial" pitchFamily="34" charset="0"/>
              <a:buChar char="•"/>
            </a:pPr>
            <a:r>
              <a:rPr lang="es-CO"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Vacunas contra 19 enfermedades</a:t>
            </a:r>
          </a:p>
          <a:p>
            <a:pPr>
              <a:buFont typeface="Arial" pitchFamily="34" charset="0"/>
              <a:buChar char="•"/>
            </a:pPr>
            <a:endParaRPr lang="es-CO"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95250" indent="-95250">
              <a:buFont typeface="Arial" pitchFamily="34" charset="0"/>
              <a:buChar char="•"/>
            </a:pPr>
            <a:r>
              <a:rPr lang="es-CO"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Uno de los esquemas más completos de América Latina</a:t>
            </a:r>
          </a:p>
          <a:p>
            <a:pPr>
              <a:buFont typeface="Arial" pitchFamily="34" charset="0"/>
              <a:buChar char="•"/>
            </a:pPr>
            <a:endParaRPr lang="es-CO"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buFont typeface="Arial" pitchFamily="34" charset="0"/>
              <a:buChar char="•"/>
            </a:pPr>
            <a:r>
              <a:rPr lang="es-CO"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Cuatro nuevas vacunas gratis: </a:t>
            </a:r>
          </a:p>
          <a:p>
            <a:pPr lvl="1">
              <a:buFont typeface="Wingdings" pitchFamily="2" charset="2"/>
              <a:buChar char="ü"/>
            </a:pPr>
            <a:r>
              <a:rPr lang="es-CO" dirty="0" smtClean="0">
                <a:solidFill>
                  <a:schemeClr val="bg1"/>
                </a:solidFill>
                <a:latin typeface="Arial" pitchFamily="34" charset="0"/>
                <a:cs typeface="Arial" pitchFamily="34" charset="0"/>
              </a:rPr>
              <a:t> Cáncer de cuello uterino, para   </a:t>
            </a:r>
          </a:p>
          <a:p>
            <a:pPr lvl="1"/>
            <a:r>
              <a:rPr lang="es-CO" dirty="0" smtClean="0">
                <a:solidFill>
                  <a:schemeClr val="bg1"/>
                </a:solidFill>
                <a:latin typeface="Arial" pitchFamily="34" charset="0"/>
                <a:cs typeface="Arial" pitchFamily="34" charset="0"/>
              </a:rPr>
              <a:t>    2,4 millones de mujeres</a:t>
            </a:r>
          </a:p>
          <a:p>
            <a:pPr lvl="1">
              <a:buFont typeface="Wingdings" pitchFamily="2" charset="2"/>
              <a:buChar char="ü"/>
            </a:pPr>
            <a:r>
              <a:rPr lang="es-CO" dirty="0" smtClean="0">
                <a:solidFill>
                  <a:schemeClr val="bg1"/>
                </a:solidFill>
                <a:latin typeface="Arial" pitchFamily="34" charset="0"/>
                <a:cs typeface="Arial" pitchFamily="34" charset="0"/>
              </a:rPr>
              <a:t> Hepatitis A, para 643 mil niños</a:t>
            </a:r>
          </a:p>
          <a:p>
            <a:pPr lvl="1">
              <a:buFont typeface="Wingdings" pitchFamily="2" charset="2"/>
              <a:buChar char="ü"/>
            </a:pPr>
            <a:r>
              <a:rPr lang="es-CO" dirty="0" smtClean="0">
                <a:solidFill>
                  <a:schemeClr val="bg1"/>
                </a:solidFill>
                <a:latin typeface="Arial" pitchFamily="34" charset="0"/>
                <a:cs typeface="Arial" pitchFamily="34" charset="0"/>
              </a:rPr>
              <a:t> Neumococo</a:t>
            </a:r>
          </a:p>
          <a:p>
            <a:pPr lvl="1">
              <a:buFont typeface="Wingdings" pitchFamily="2" charset="2"/>
              <a:buChar char="ü"/>
            </a:pPr>
            <a:r>
              <a:rPr lang="es-CO" dirty="0" smtClean="0">
                <a:solidFill>
                  <a:schemeClr val="bg1"/>
                </a:solidFill>
                <a:latin typeface="Arial" pitchFamily="34" charset="0"/>
                <a:cs typeface="Arial" pitchFamily="34" charset="0"/>
              </a:rPr>
              <a:t> Tos ferina </a:t>
            </a:r>
            <a:r>
              <a:rPr lang="es-CO" dirty="0" err="1" smtClean="0">
                <a:solidFill>
                  <a:schemeClr val="bg1"/>
                </a:solidFill>
                <a:latin typeface="Arial" pitchFamily="34" charset="0"/>
                <a:cs typeface="Arial" pitchFamily="34" charset="0"/>
              </a:rPr>
              <a:t>acelular</a:t>
            </a:r>
            <a:r>
              <a:rPr lang="es-CO" dirty="0" smtClean="0">
                <a:solidFill>
                  <a:schemeClr val="bg1"/>
                </a:solidFill>
                <a:latin typeface="Arial" pitchFamily="34" charset="0"/>
                <a:cs typeface="Arial" pitchFamily="34" charset="0"/>
              </a:rPr>
              <a:t>, para </a:t>
            </a:r>
          </a:p>
          <a:p>
            <a:pPr lvl="1"/>
            <a:r>
              <a:rPr lang="es-CO" dirty="0" smtClean="0">
                <a:solidFill>
                  <a:schemeClr val="bg1"/>
                </a:solidFill>
                <a:latin typeface="Arial" pitchFamily="34" charset="0"/>
                <a:cs typeface="Arial" pitchFamily="34" charset="0"/>
              </a:rPr>
              <a:t>  gestantes</a:t>
            </a:r>
          </a:p>
        </p:txBody>
      </p:sp>
      <p:graphicFrame>
        <p:nvGraphicFramePr>
          <p:cNvPr id="9" name="23 Gráfico"/>
          <p:cNvGraphicFramePr/>
          <p:nvPr/>
        </p:nvGraphicFramePr>
        <p:xfrm>
          <a:off x="4067944" y="1916832"/>
          <a:ext cx="5256584" cy="31683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936104"/>
          </a:xfrm>
        </p:spPr>
        <p:txBody>
          <a:bodyPr>
            <a:normAutofit fontScale="90000"/>
          </a:bodyPr>
          <a:lstStyle/>
          <a:p>
            <a:r>
              <a:rPr lang="es-CO" sz="3200" dirty="0" smtClean="0">
                <a:effectLst>
                  <a:outerShdw blurRad="38100" dist="38100" dir="2700000" algn="tl">
                    <a:srgbClr val="000000">
                      <a:alpha val="43137"/>
                    </a:srgbClr>
                  </a:outerShdw>
                </a:effectLst>
              </a:rPr>
              <a:t>En marcha la política para el control integral del cáncer</a:t>
            </a:r>
            <a:endParaRPr lang="es-CO" sz="3200" dirty="0">
              <a:solidFill>
                <a:schemeClr val="bg1"/>
              </a:solidFill>
              <a:effectLst>
                <a:outerShdw blurRad="38100" dist="38100" dir="2700000" algn="tl">
                  <a:srgbClr val="000000">
                    <a:alpha val="43137"/>
                  </a:srgbClr>
                </a:outerShdw>
              </a:effectLst>
              <a:latin typeface="Arial Black" pitchFamily="34" charset="0"/>
            </a:endParaRPr>
          </a:p>
        </p:txBody>
      </p:sp>
      <p:sp>
        <p:nvSpPr>
          <p:cNvPr id="11" name="10 Flecha izquierda y derecha"/>
          <p:cNvSpPr/>
          <p:nvPr/>
        </p:nvSpPr>
        <p:spPr>
          <a:xfrm>
            <a:off x="467544" y="1700808"/>
            <a:ext cx="8208912" cy="1080120"/>
          </a:xfrm>
          <a:prstGeom prst="lef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sz="2000" dirty="0" smtClean="0">
                <a:latin typeface="Calibri" pitchFamily="34" charset="0"/>
                <a:cs typeface="Calibri" pitchFamily="34" charset="0"/>
              </a:rPr>
              <a:t>Plan Decenal para el Control del Cáncer en Colombia 2012- 2021</a:t>
            </a:r>
            <a:endParaRPr lang="es-CO" sz="2000" dirty="0">
              <a:latin typeface="Calibri" pitchFamily="34" charset="0"/>
              <a:cs typeface="Calibri" pitchFamily="34" charset="0"/>
            </a:endParaRPr>
          </a:p>
        </p:txBody>
      </p:sp>
      <p:grpSp>
        <p:nvGrpSpPr>
          <p:cNvPr id="3" name="17 Grupo"/>
          <p:cNvGrpSpPr/>
          <p:nvPr/>
        </p:nvGrpSpPr>
        <p:grpSpPr>
          <a:xfrm>
            <a:off x="323528" y="4005064"/>
            <a:ext cx="1440000" cy="1440000"/>
            <a:chOff x="311" y="2468"/>
            <a:chExt cx="1556664" cy="1079170"/>
          </a:xfrm>
        </p:grpSpPr>
        <p:sp>
          <p:nvSpPr>
            <p:cNvPr id="19" name="18 Rectángulo redondeado"/>
            <p:cNvSpPr/>
            <p:nvPr/>
          </p:nvSpPr>
          <p:spPr>
            <a:xfrm>
              <a:off x="311" y="2468"/>
              <a:ext cx="1556664" cy="107917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0" name="19 Rectángulo"/>
            <p:cNvSpPr/>
            <p:nvPr/>
          </p:nvSpPr>
          <p:spPr>
            <a:xfrm>
              <a:off x="47483" y="182330"/>
              <a:ext cx="1451302" cy="7566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CO" b="1" kern="1200" dirty="0" smtClean="0">
                  <a:latin typeface="Arial" pitchFamily="34" charset="0"/>
                  <a:cs typeface="Arial" pitchFamily="34" charset="0"/>
                </a:rPr>
                <a:t>Control del riesgo</a:t>
              </a:r>
              <a:endParaRPr lang="es-CO" b="1" kern="1200" dirty="0">
                <a:latin typeface="Arial" pitchFamily="34" charset="0"/>
                <a:cs typeface="Arial" pitchFamily="34" charset="0"/>
              </a:endParaRPr>
            </a:p>
          </p:txBody>
        </p:sp>
      </p:grpSp>
      <p:grpSp>
        <p:nvGrpSpPr>
          <p:cNvPr id="4" name="20 Grupo"/>
          <p:cNvGrpSpPr/>
          <p:nvPr/>
        </p:nvGrpSpPr>
        <p:grpSpPr>
          <a:xfrm>
            <a:off x="1907704" y="4005064"/>
            <a:ext cx="1440000" cy="1440000"/>
            <a:chOff x="311" y="1135597"/>
            <a:chExt cx="1538613" cy="1079170"/>
          </a:xfrm>
        </p:grpSpPr>
        <p:sp>
          <p:nvSpPr>
            <p:cNvPr id="22" name="21 Rectángulo redondeado"/>
            <p:cNvSpPr/>
            <p:nvPr/>
          </p:nvSpPr>
          <p:spPr>
            <a:xfrm>
              <a:off x="311" y="1135597"/>
              <a:ext cx="1538613" cy="107917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3" name="22 Rectángulo"/>
            <p:cNvSpPr/>
            <p:nvPr/>
          </p:nvSpPr>
          <p:spPr>
            <a:xfrm>
              <a:off x="52992" y="1188279"/>
              <a:ext cx="1433251" cy="9738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CO" b="1" kern="1200" dirty="0" smtClean="0">
                  <a:latin typeface="Arial" pitchFamily="34" charset="0"/>
                  <a:cs typeface="Arial" pitchFamily="34" charset="0"/>
                </a:rPr>
                <a:t>Detección temprana</a:t>
              </a:r>
              <a:endParaRPr lang="es-CO" b="1" kern="1200" dirty="0">
                <a:latin typeface="Arial" pitchFamily="34" charset="0"/>
                <a:cs typeface="Arial" pitchFamily="34" charset="0"/>
              </a:endParaRPr>
            </a:p>
          </p:txBody>
        </p:sp>
      </p:grpSp>
      <p:grpSp>
        <p:nvGrpSpPr>
          <p:cNvPr id="5" name="23 Grupo"/>
          <p:cNvGrpSpPr/>
          <p:nvPr/>
        </p:nvGrpSpPr>
        <p:grpSpPr>
          <a:xfrm>
            <a:off x="5652120" y="4005064"/>
            <a:ext cx="1440000" cy="1440000"/>
            <a:chOff x="311" y="542054"/>
            <a:chExt cx="1591251" cy="1079170"/>
          </a:xfrm>
        </p:grpSpPr>
        <p:sp>
          <p:nvSpPr>
            <p:cNvPr id="25" name="24 Rectángulo redondeado"/>
            <p:cNvSpPr/>
            <p:nvPr/>
          </p:nvSpPr>
          <p:spPr>
            <a:xfrm>
              <a:off x="311" y="542054"/>
              <a:ext cx="1591251" cy="107917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6" name="25 Rectángulo"/>
            <p:cNvSpPr/>
            <p:nvPr/>
          </p:nvSpPr>
          <p:spPr>
            <a:xfrm>
              <a:off x="79874" y="542054"/>
              <a:ext cx="1485889" cy="9738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CO" b="1" dirty="0" smtClean="0">
                  <a:latin typeface="Arial" pitchFamily="34" charset="0"/>
                  <a:cs typeface="Arial" pitchFamily="34" charset="0"/>
                </a:rPr>
                <a:t>Atención</a:t>
              </a:r>
              <a:endParaRPr lang="es-CO" b="1" dirty="0">
                <a:latin typeface="Arial" pitchFamily="34" charset="0"/>
                <a:cs typeface="Arial" pitchFamily="34" charset="0"/>
              </a:endParaRPr>
            </a:p>
          </p:txBody>
        </p:sp>
      </p:grpSp>
      <p:grpSp>
        <p:nvGrpSpPr>
          <p:cNvPr id="6" name="26 Grupo"/>
          <p:cNvGrpSpPr/>
          <p:nvPr/>
        </p:nvGrpSpPr>
        <p:grpSpPr>
          <a:xfrm>
            <a:off x="7380312" y="4005064"/>
            <a:ext cx="1512168" cy="1440000"/>
            <a:chOff x="311" y="3401855"/>
            <a:chExt cx="1763857" cy="5180016"/>
          </a:xfrm>
        </p:grpSpPr>
        <p:sp>
          <p:nvSpPr>
            <p:cNvPr id="28" name="27 Rectángulo redondeado"/>
            <p:cNvSpPr/>
            <p:nvPr/>
          </p:nvSpPr>
          <p:spPr>
            <a:xfrm>
              <a:off x="311" y="3401855"/>
              <a:ext cx="1679677" cy="5180016"/>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9" name="28 Rectángulo"/>
            <p:cNvSpPr/>
            <p:nvPr/>
          </p:nvSpPr>
          <p:spPr>
            <a:xfrm>
              <a:off x="84304" y="5776029"/>
              <a:ext cx="1679864" cy="9932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CO" sz="1700" b="1" dirty="0" smtClean="0">
                  <a:latin typeface="Arial" pitchFamily="34" charset="0"/>
                  <a:cs typeface="Arial" pitchFamily="34" charset="0"/>
                </a:rPr>
                <a:t>Seguimiento e información</a:t>
              </a:r>
              <a:endParaRPr lang="es-CO" sz="1700" b="1" kern="1200" dirty="0">
                <a:latin typeface="Arial" pitchFamily="34" charset="0"/>
                <a:cs typeface="Arial" pitchFamily="34" charset="0"/>
              </a:endParaRPr>
            </a:p>
          </p:txBody>
        </p:sp>
      </p:grpSp>
      <p:grpSp>
        <p:nvGrpSpPr>
          <p:cNvPr id="7" name="31 Grupo"/>
          <p:cNvGrpSpPr/>
          <p:nvPr/>
        </p:nvGrpSpPr>
        <p:grpSpPr>
          <a:xfrm>
            <a:off x="3707904" y="4005064"/>
            <a:ext cx="1440000" cy="1440000"/>
            <a:chOff x="311" y="3401855"/>
            <a:chExt cx="1591273" cy="1079170"/>
          </a:xfrm>
        </p:grpSpPr>
        <p:sp>
          <p:nvSpPr>
            <p:cNvPr id="33" name="32 Rectángulo redondeado"/>
            <p:cNvSpPr/>
            <p:nvPr/>
          </p:nvSpPr>
          <p:spPr>
            <a:xfrm>
              <a:off x="311" y="3401855"/>
              <a:ext cx="1591273" cy="107917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4" name="33 Rectángulo"/>
            <p:cNvSpPr/>
            <p:nvPr/>
          </p:nvSpPr>
          <p:spPr>
            <a:xfrm>
              <a:off x="52992" y="3454536"/>
              <a:ext cx="1485911" cy="973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CO" b="1" dirty="0" smtClean="0">
                  <a:latin typeface="Arial" pitchFamily="34" charset="0"/>
                  <a:cs typeface="Arial" pitchFamily="34" charset="0"/>
                </a:rPr>
                <a:t>Formación talento humano</a:t>
              </a:r>
              <a:endParaRPr lang="es-CO" b="1" kern="1200" dirty="0">
                <a:latin typeface="Arial" pitchFamily="34" charset="0"/>
                <a:cs typeface="Arial" pitchFamily="34" charset="0"/>
              </a:endParaRPr>
            </a:p>
          </p:txBody>
        </p:sp>
      </p:grpSp>
      <p:sp>
        <p:nvSpPr>
          <p:cNvPr id="39" name="38 Rectángulo"/>
          <p:cNvSpPr/>
          <p:nvPr/>
        </p:nvSpPr>
        <p:spPr>
          <a:xfrm>
            <a:off x="302293" y="3861048"/>
            <a:ext cx="2144963" cy="307777"/>
          </a:xfrm>
          <a:prstGeom prst="rect">
            <a:avLst/>
          </a:prstGeom>
        </p:spPr>
        <p:txBody>
          <a:bodyPr wrap="square" anchor="ctr">
            <a:spAutoFit/>
          </a:bodyPr>
          <a:lstStyle/>
          <a:p>
            <a:pPr lvl="0" algn="ctr"/>
            <a:endParaRPr lang="es-CO" sz="1400" dirty="0">
              <a:solidFill>
                <a:schemeClr val="bg1"/>
              </a:solidFill>
              <a:latin typeface="Arial" pitchFamily="34" charset="0"/>
              <a:cs typeface="Arial" pitchFamily="34" charset="0"/>
            </a:endParaRPr>
          </a:p>
        </p:txBody>
      </p:sp>
      <p:pic>
        <p:nvPicPr>
          <p:cNvPr id="57" name="Imagen 14"/>
          <p:cNvPicPr>
            <a:picLocks noChangeAspect="1"/>
          </p:cNvPicPr>
          <p:nvPr/>
        </p:nvPicPr>
        <p:blipFill>
          <a:blip r:embed="rId2" cstate="print">
            <a:biLevel thresh="50000"/>
            <a:extLst>
              <a:ext uri="{BEBA8EAE-BF5A-486C-A8C5-ECC9F3942E4B}">
                <a14:imgProps xmlns:a14="http://schemas.microsoft.com/office/drawing/2010/main" xmlns="">
                  <a14:imgLayer r:embed="rId3">
                    <a14:imgEffect>
                      <a14:colorTemperature colorTemp="11200"/>
                    </a14:imgEffect>
                    <a14:imgEffect>
                      <a14:brightnessContrast bright="40000" contrast="-20000"/>
                    </a14:imgEffect>
                  </a14:imgLayer>
                </a14:imgProps>
              </a:ext>
              <a:ext uri="{28A0092B-C50C-407E-A947-70E740481C1C}">
                <a14:useLocalDpi xmlns:a14="http://schemas.microsoft.com/office/drawing/2010/main" xmlns="" val="0"/>
              </a:ext>
            </a:extLst>
          </a:blip>
          <a:stretch>
            <a:fillRect/>
          </a:stretch>
        </p:blipFill>
        <p:spPr>
          <a:xfrm>
            <a:off x="611560" y="3322635"/>
            <a:ext cx="576064" cy="538413"/>
          </a:xfrm>
          <a:prstGeom prst="rect">
            <a:avLst/>
          </a:prstGeom>
          <a:effectLst>
            <a:outerShdw blurRad="50800" dist="38100" dir="8100000" algn="tr" rotWithShape="0">
              <a:prstClr val="black">
                <a:alpha val="40000"/>
              </a:prstClr>
            </a:outerShdw>
          </a:effectLst>
        </p:spPr>
      </p:pic>
      <p:pic>
        <p:nvPicPr>
          <p:cNvPr id="58" name="Imagen 15"/>
          <p:cNvPicPr>
            <a:picLocks noChangeAspect="1"/>
          </p:cNvPicPr>
          <p:nvPr/>
        </p:nvPicPr>
        <p:blipFill>
          <a:blip r:embed="rId4" cstate="print">
            <a:duotone>
              <a:schemeClr val="bg2">
                <a:shade val="45000"/>
                <a:satMod val="135000"/>
              </a:schemeClr>
              <a:prstClr val="white"/>
            </a:duotone>
            <a:extLst>
              <a:ext uri="{BEBA8EAE-BF5A-486C-A8C5-ECC9F3942E4B}">
                <a14:imgProps xmlns:a14="http://schemas.microsoft.com/office/drawing/2010/main" xmlns="">
                  <a14:imgLayer r:embed="rId5">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2483768" y="3284984"/>
            <a:ext cx="443376" cy="576064"/>
          </a:xfrm>
          <a:prstGeom prst="rect">
            <a:avLst/>
          </a:prstGeom>
          <a:effectLst>
            <a:outerShdw blurRad="50800" dist="38100" dir="8100000" algn="tr" rotWithShape="0">
              <a:prstClr val="black">
                <a:alpha val="40000"/>
              </a:prstClr>
            </a:outerShdw>
          </a:effectLst>
        </p:spPr>
      </p:pic>
      <p:pic>
        <p:nvPicPr>
          <p:cNvPr id="59" name="Imagen 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4178125" y="3140968"/>
            <a:ext cx="537891" cy="720080"/>
          </a:xfrm>
          <a:prstGeom prst="rect">
            <a:avLst/>
          </a:prstGeom>
          <a:effectLst>
            <a:outerShdw blurRad="50800" dist="38100" dir="8100000" algn="tr" rotWithShape="0">
              <a:prstClr val="black">
                <a:alpha val="40000"/>
              </a:prstClr>
            </a:outerShdw>
          </a:effectLst>
        </p:spPr>
      </p:pic>
      <p:grpSp>
        <p:nvGrpSpPr>
          <p:cNvPr id="8" name="59 Grupo"/>
          <p:cNvGrpSpPr/>
          <p:nvPr/>
        </p:nvGrpSpPr>
        <p:grpSpPr>
          <a:xfrm>
            <a:off x="7354128" y="3284984"/>
            <a:ext cx="1466344" cy="576064"/>
            <a:chOff x="1763688" y="1844824"/>
            <a:chExt cx="1466344" cy="576064"/>
          </a:xfrm>
        </p:grpSpPr>
        <p:pic>
          <p:nvPicPr>
            <p:cNvPr id="61" name="Imagen 6"/>
            <p:cNvPicPr>
              <a:picLocks noChangeAspect="1"/>
            </p:cNvPicPr>
            <p:nvPr/>
          </p:nvPicPr>
          <p:blipFill rotWithShape="1">
            <a:blip r:embed="rId7" cstate="print">
              <a:biLevel thresh="25000"/>
              <a:extLst>
                <a:ext uri="{28A0092B-C50C-407E-A947-70E740481C1C}">
                  <a14:useLocalDpi xmlns:a14="http://schemas.microsoft.com/office/drawing/2010/main" xmlns="" val="0"/>
                </a:ext>
              </a:extLst>
            </a:blip>
            <a:srcRect t="14563"/>
            <a:stretch/>
          </p:blipFill>
          <p:spPr>
            <a:xfrm>
              <a:off x="2555776" y="1844824"/>
              <a:ext cx="674256" cy="576064"/>
            </a:xfrm>
            <a:prstGeom prst="rect">
              <a:avLst/>
            </a:prstGeom>
            <a:effectLst>
              <a:outerShdw blurRad="50800" dist="38100" dir="16200000" rotWithShape="0">
                <a:prstClr val="black">
                  <a:alpha val="40000"/>
                </a:prstClr>
              </a:outerShdw>
            </a:effectLst>
          </p:spPr>
        </p:pic>
        <p:pic>
          <p:nvPicPr>
            <p:cNvPr id="62" name="Imagen 6"/>
            <p:cNvPicPr>
              <a:picLocks noChangeAspect="1"/>
            </p:cNvPicPr>
            <p:nvPr/>
          </p:nvPicPr>
          <p:blipFill rotWithShape="1">
            <a:blip r:embed="rId7" cstate="print">
              <a:biLevel thresh="25000"/>
              <a:extLst>
                <a:ext uri="{28A0092B-C50C-407E-A947-70E740481C1C}">
                  <a14:useLocalDpi xmlns:a14="http://schemas.microsoft.com/office/drawing/2010/main" xmlns="" val="0"/>
                </a:ext>
              </a:extLst>
            </a:blip>
            <a:srcRect t="14563"/>
            <a:stretch/>
          </p:blipFill>
          <p:spPr>
            <a:xfrm>
              <a:off x="1763688" y="1844824"/>
              <a:ext cx="674256" cy="576064"/>
            </a:xfrm>
            <a:prstGeom prst="rect">
              <a:avLst/>
            </a:prstGeom>
            <a:effectLst>
              <a:outerShdw blurRad="50800" dist="38100" dir="16200000" rotWithShape="0">
                <a:prstClr val="black">
                  <a:alpha val="40000"/>
                </a:prstClr>
              </a:outerShdw>
            </a:effectLst>
          </p:spPr>
        </p:pic>
      </p:grpSp>
      <p:pic>
        <p:nvPicPr>
          <p:cNvPr id="27" name="Imagen 1"/>
          <p:cNvPicPr>
            <a:picLocks noChangeAspect="1"/>
          </p:cNvPicPr>
          <p:nvPr/>
        </p:nvPicPr>
        <p:blipFill>
          <a:blip r:embed="rId8" cstate="print">
            <a:biLevel thresh="25000"/>
            <a:extLst>
              <a:ext uri="{BEBA8EAE-BF5A-486C-A8C5-ECC9F3942E4B}">
                <a14:imgProps xmlns:a14="http://schemas.microsoft.com/office/drawing/2010/main" xmlns="">
                  <a14:imgLayer r:embed="rId9">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5976143" y="3045087"/>
            <a:ext cx="791953" cy="791953"/>
          </a:xfrm>
          <a:prstGeom prst="rect">
            <a:avLst/>
          </a:prstGeom>
          <a:effectLst>
            <a:outerShdw blurRad="50800" dist="38100" dir="8100000" algn="tr"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pic>
        <p:nvPicPr>
          <p:cNvPr id="4" name="video cáncer.mov">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
        <p:nvSpPr>
          <p:cNvPr id="5" name="4 CuadroTexto"/>
          <p:cNvSpPr txBox="1"/>
          <p:nvPr/>
        </p:nvSpPr>
        <p:spPr>
          <a:xfrm>
            <a:off x="1619672" y="1988840"/>
            <a:ext cx="5616624" cy="2400657"/>
          </a:xfrm>
          <a:prstGeom prst="rect">
            <a:avLst/>
          </a:prstGeom>
          <a:noFill/>
        </p:spPr>
        <p:txBody>
          <a:bodyPr wrap="square" rtlCol="0">
            <a:spAutoFit/>
          </a:bodyPr>
          <a:lstStyle/>
          <a:p>
            <a:pPr algn="ctr"/>
            <a:r>
              <a:rPr lang="es-CO" sz="5000" dirty="0" smtClean="0">
                <a:solidFill>
                  <a:schemeClr val="bg1"/>
                </a:solidFill>
                <a:latin typeface="Arial Black" pitchFamily="34" charset="0"/>
              </a:rPr>
              <a:t>Estrategia de seguimiento cáncer infantil</a:t>
            </a:r>
            <a:endParaRPr lang="es-CO" sz="5000" dirty="0">
              <a:solidFill>
                <a:schemeClr val="bg1"/>
              </a:solidFill>
              <a:latin typeface="Arial Black"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4" y="1268760"/>
            <a:ext cx="8136904" cy="1384995"/>
          </a:xfrm>
          <a:prstGeom prst="rect">
            <a:avLst/>
          </a:prstGeom>
          <a:noFill/>
        </p:spPr>
        <p:txBody>
          <a:bodyPr wrap="square" rtlCol="0">
            <a:spAutoFit/>
          </a:bodyPr>
          <a:lstStyle/>
          <a:p>
            <a:pPr algn="ctr">
              <a:tabLst>
                <a:tab pos="3232150" algn="l"/>
              </a:tabLst>
            </a:pPr>
            <a:r>
              <a:rPr lang="es-CO" sz="24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Guías de práctica clínica</a:t>
            </a:r>
          </a:p>
          <a:p>
            <a:pPr algn="ctr">
              <a:tabLst>
                <a:tab pos="3232150" algn="l"/>
              </a:tabLst>
            </a:pPr>
            <a:endParaRPr lang="es-CO" sz="20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endParaRPr>
          </a:p>
          <a:p>
            <a:pPr algn="just"/>
            <a:r>
              <a:rPr lang="es-CO" sz="2000" b="1" dirty="0" smtClean="0">
                <a:solidFill>
                  <a:schemeClr val="bg1"/>
                </a:solidFill>
                <a:latin typeface="Arial Black" pitchFamily="34" charset="0"/>
                <a:cs typeface="Arial" pitchFamily="34" charset="0"/>
              </a:rPr>
              <a:t>25 guías de práctica clínica</a:t>
            </a:r>
            <a:r>
              <a:rPr lang="es-CO" sz="2000" dirty="0" smtClean="0">
                <a:solidFill>
                  <a:schemeClr val="bg1"/>
                </a:solidFill>
                <a:latin typeface="Arial Black" pitchFamily="34" charset="0"/>
                <a:cs typeface="Arial" pitchFamily="34" charset="0"/>
              </a:rPr>
              <a:t> basadas en la evidencia, en temas de interés para el país:</a:t>
            </a:r>
            <a:endParaRPr lang="es-CO" sz="2000" b="1" dirty="0" smtClean="0">
              <a:solidFill>
                <a:schemeClr val="bg1"/>
              </a:solidFill>
              <a:latin typeface="Arial Black" pitchFamily="34" charset="0"/>
              <a:cs typeface="Arial" pitchFamily="34" charset="0"/>
            </a:endParaRPr>
          </a:p>
        </p:txBody>
      </p:sp>
      <p:grpSp>
        <p:nvGrpSpPr>
          <p:cNvPr id="2" name="11 Grupo"/>
          <p:cNvGrpSpPr>
            <a:grpSpLocks/>
          </p:cNvGrpSpPr>
          <p:nvPr/>
        </p:nvGrpSpPr>
        <p:grpSpPr bwMode="auto">
          <a:xfrm>
            <a:off x="625079" y="2852936"/>
            <a:ext cx="3514874" cy="3456384"/>
            <a:chOff x="621797" y="2662866"/>
            <a:chExt cx="6044731" cy="6659836"/>
          </a:xfrm>
        </p:grpSpPr>
        <p:pic>
          <p:nvPicPr>
            <p:cNvPr id="9" name="Picture 2"/>
            <p:cNvPicPr>
              <a:picLocks noChangeAspect="1"/>
            </p:cNvPicPr>
            <p:nvPr/>
          </p:nvPicPr>
          <p:blipFill>
            <a:blip r:embed="rId3" cstate="print"/>
            <a:srcRect/>
            <a:stretch>
              <a:fillRect/>
            </a:stretch>
          </p:blipFill>
          <p:spPr bwMode="auto">
            <a:xfrm rot="-764558">
              <a:off x="621797" y="3350527"/>
              <a:ext cx="4752975" cy="5972175"/>
            </a:xfrm>
            <a:prstGeom prst="rect">
              <a:avLst/>
            </a:prstGeom>
            <a:noFill/>
            <a:ln w="12700">
              <a:solidFill>
                <a:schemeClr val="tx1"/>
              </a:solidFill>
              <a:miter lim="0"/>
              <a:headEnd/>
              <a:tailEnd/>
            </a:ln>
          </p:spPr>
        </p:pic>
        <p:pic>
          <p:nvPicPr>
            <p:cNvPr id="10" name="Picture 3"/>
            <p:cNvPicPr>
              <a:picLocks noChangeAspect="1"/>
            </p:cNvPicPr>
            <p:nvPr/>
          </p:nvPicPr>
          <p:blipFill>
            <a:blip r:embed="rId4" cstate="print"/>
            <a:srcRect/>
            <a:stretch>
              <a:fillRect/>
            </a:stretch>
          </p:blipFill>
          <p:spPr bwMode="auto">
            <a:xfrm rot="-364037">
              <a:off x="1146111" y="3115213"/>
              <a:ext cx="4772025" cy="5972175"/>
            </a:xfrm>
            <a:prstGeom prst="rect">
              <a:avLst/>
            </a:prstGeom>
            <a:noFill/>
            <a:ln w="12700">
              <a:solidFill>
                <a:schemeClr val="tx1"/>
              </a:solidFill>
              <a:miter lim="0"/>
              <a:headEnd/>
              <a:tailEnd/>
            </a:ln>
          </p:spPr>
        </p:pic>
        <p:pic>
          <p:nvPicPr>
            <p:cNvPr id="11" name="Picture 6"/>
            <p:cNvPicPr>
              <a:picLocks noChangeAspect="1"/>
            </p:cNvPicPr>
            <p:nvPr/>
          </p:nvPicPr>
          <p:blipFill>
            <a:blip r:embed="rId5" cstate="print"/>
            <a:srcRect/>
            <a:stretch>
              <a:fillRect/>
            </a:stretch>
          </p:blipFill>
          <p:spPr bwMode="auto">
            <a:xfrm>
              <a:off x="1970703" y="2662866"/>
              <a:ext cx="4695825" cy="6010275"/>
            </a:xfrm>
            <a:prstGeom prst="rect">
              <a:avLst/>
            </a:prstGeom>
            <a:noFill/>
            <a:ln w="12700">
              <a:solidFill>
                <a:schemeClr val="tx1"/>
              </a:solidFill>
              <a:miter lim="0"/>
              <a:headEnd/>
              <a:tailEnd/>
            </a:ln>
          </p:spPr>
        </p:pic>
      </p:grpSp>
      <p:sp>
        <p:nvSpPr>
          <p:cNvPr id="12" name="11 CuadroTexto"/>
          <p:cNvSpPr txBox="1"/>
          <p:nvPr/>
        </p:nvSpPr>
        <p:spPr>
          <a:xfrm>
            <a:off x="5076056" y="2783368"/>
            <a:ext cx="3645545" cy="2834909"/>
          </a:xfrm>
          <a:prstGeom prst="rect">
            <a:avLst/>
          </a:prstGeom>
          <a:noFill/>
        </p:spPr>
        <p:txBody>
          <a:bodyPr lIns="64291" tIns="32146" rIns="64291" bIns="32146">
            <a:spAutoFit/>
          </a:bodyPr>
          <a:lstStyle/>
          <a:p>
            <a:pPr algn="l">
              <a:buFont typeface="Wingdings" pitchFamily="2" charset="2"/>
              <a:buChar char="ü"/>
              <a:defRPr/>
            </a:pPr>
            <a:r>
              <a:rPr lang="es-CO" sz="2000" dirty="0">
                <a:solidFill>
                  <a:schemeClr val="bg1"/>
                </a:solidFill>
                <a:latin typeface="Arial" pitchFamily="34" charset="0"/>
                <a:cs typeface="Arial" pitchFamily="34" charset="0"/>
              </a:rPr>
              <a:t> Salud infantil y salud materna</a:t>
            </a:r>
          </a:p>
          <a:p>
            <a:pPr algn="l">
              <a:buFont typeface="Wingdings" pitchFamily="2" charset="2"/>
              <a:buChar char="ü"/>
              <a:defRPr/>
            </a:pPr>
            <a:endParaRPr lang="es-CO" sz="2000" dirty="0">
              <a:solidFill>
                <a:schemeClr val="bg1"/>
              </a:solidFill>
              <a:latin typeface="Arial" pitchFamily="34" charset="0"/>
              <a:cs typeface="Arial" pitchFamily="34" charset="0"/>
            </a:endParaRPr>
          </a:p>
          <a:p>
            <a:pPr algn="l">
              <a:buFont typeface="Wingdings" pitchFamily="2" charset="2"/>
              <a:buChar char="ü"/>
              <a:defRPr/>
            </a:pPr>
            <a:r>
              <a:rPr lang="es-CO" sz="2000" dirty="0">
                <a:solidFill>
                  <a:schemeClr val="bg1"/>
                </a:solidFill>
                <a:latin typeface="Arial" pitchFamily="34" charset="0"/>
                <a:cs typeface="Arial" pitchFamily="34" charset="0"/>
              </a:rPr>
              <a:t> Enfermedades crónicas</a:t>
            </a:r>
          </a:p>
          <a:p>
            <a:pPr algn="l">
              <a:buFont typeface="Wingdings" pitchFamily="2" charset="2"/>
              <a:buChar char="ü"/>
              <a:defRPr/>
            </a:pPr>
            <a:endParaRPr lang="es-CO" sz="2000" dirty="0">
              <a:solidFill>
                <a:schemeClr val="bg1"/>
              </a:solidFill>
              <a:latin typeface="Arial" pitchFamily="34" charset="0"/>
              <a:cs typeface="Arial" pitchFamily="34" charset="0"/>
            </a:endParaRPr>
          </a:p>
          <a:p>
            <a:pPr algn="l">
              <a:buFont typeface="Wingdings" pitchFamily="2" charset="2"/>
              <a:buChar char="ü"/>
              <a:defRPr/>
            </a:pPr>
            <a:r>
              <a:rPr lang="es-CO" sz="2000" dirty="0">
                <a:solidFill>
                  <a:schemeClr val="bg1"/>
                </a:solidFill>
                <a:latin typeface="Arial" pitchFamily="34" charset="0"/>
                <a:cs typeface="Arial" pitchFamily="34" charset="0"/>
              </a:rPr>
              <a:t> Salud mental</a:t>
            </a:r>
          </a:p>
          <a:p>
            <a:pPr algn="l">
              <a:buFont typeface="Wingdings" pitchFamily="2" charset="2"/>
              <a:buChar char="ü"/>
              <a:defRPr/>
            </a:pPr>
            <a:endParaRPr lang="es-CO" sz="2000" dirty="0">
              <a:solidFill>
                <a:schemeClr val="bg1"/>
              </a:solidFill>
              <a:latin typeface="Arial" pitchFamily="34" charset="0"/>
              <a:cs typeface="Arial" pitchFamily="34" charset="0"/>
            </a:endParaRPr>
          </a:p>
          <a:p>
            <a:pPr algn="l">
              <a:buFont typeface="Wingdings" pitchFamily="2" charset="2"/>
              <a:buChar char="ü"/>
              <a:defRPr/>
            </a:pPr>
            <a:r>
              <a:rPr lang="es-CO" sz="2000" dirty="0">
                <a:solidFill>
                  <a:schemeClr val="bg1"/>
                </a:solidFill>
                <a:latin typeface="Arial" pitchFamily="34" charset="0"/>
                <a:cs typeface="Arial" pitchFamily="34" charset="0"/>
              </a:rPr>
              <a:t> Infecciones de </a:t>
            </a:r>
            <a:r>
              <a:rPr lang="es-CO" sz="2000" dirty="0" smtClean="0">
                <a:solidFill>
                  <a:schemeClr val="bg1"/>
                </a:solidFill>
                <a:latin typeface="Arial" pitchFamily="34" charset="0"/>
                <a:cs typeface="Arial" pitchFamily="34" charset="0"/>
              </a:rPr>
              <a:t>transmisión sexual</a:t>
            </a:r>
            <a:endParaRPr lang="es-CO" sz="2000" dirty="0">
              <a:solidFill>
                <a:schemeClr val="bg1"/>
              </a:solidFill>
              <a:latin typeface="Arial" pitchFamily="34" charset="0"/>
              <a:cs typeface="Arial" pitchFamily="34" charset="0"/>
            </a:endParaRPr>
          </a:p>
        </p:txBody>
      </p:sp>
      <p:sp>
        <p:nvSpPr>
          <p:cNvPr id="17" name="1 Título"/>
          <p:cNvSpPr txBox="1">
            <a:spLocks/>
          </p:cNvSpPr>
          <p:nvPr/>
        </p:nvSpPr>
        <p:spPr>
          <a:xfrm>
            <a:off x="467544" y="332656"/>
            <a:ext cx="8229600" cy="100811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sz="4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Arial" pitchFamily="34" charset="0"/>
              </a:rPr>
              <a:t>Avances en calidad</a:t>
            </a:r>
            <a:endParaRPr kumimoji="0" lang="es-CO" sz="4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Arial" pitchFamily="34" charset="0"/>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solidFill>
                  <a:schemeClr val="bg1"/>
                </a:solidFill>
                <a:effectLst>
                  <a:outerShdw blurRad="38100" dist="38100" dir="2700000" algn="tl">
                    <a:srgbClr val="000000">
                      <a:alpha val="43137"/>
                    </a:srgbClr>
                  </a:outerShdw>
                </a:effectLst>
                <a:latin typeface="Arial Black" pitchFamily="34" charset="0"/>
              </a:rPr>
              <a:t>Acceso a medicamentos más baratos</a:t>
            </a:r>
          </a:p>
        </p:txBody>
      </p:sp>
      <p:sp>
        <p:nvSpPr>
          <p:cNvPr id="29700" name="AutoShape 4" descr="data:image/jpeg;base64,/9j/4AAQSkZJRgABAQAAAQABAAD/2wCEAAkGBwgHBhUIBwgUFRQXGR8ZGRgXGCAfHBYiIR4gHhkkHh8wHCgsIxsxICQdIjIoJiotLi4uGh80ODMtNyotMCwBCgoKBQUFDgUFDisZExkrKysrKysrKysrKysrKysrKysrKysrKysrKysrKysrKysrKysrKysrKysrKysrKysrK//AABEIAM8A8wMBIgACEQEDEQH/xAAcAAEAAgMBAQEAAAAAAAAAAAAABwgEBQYDAQL/xABMEAABAwICBQUIDggGAwAAAAABAAIDBAUGEQcSITFBUWFxdLMIEzY3gZGTsRUXIjI1QlJVcnOSobLRFDNUYoKi0tMjJFNjwcIlQ6P/xAAUAQEAAAAAAAAAAAAAAAAAAAAA/8QAFBEBAAAAAAAAAAAAAAAAAAAAAP/aAAwDAQACEQMRAD8AnFERARfl72xsL5HAADMk7gOOfMuCvmmHB9pkMTKx87gciIG6w8jiWtPkcUHfooxodOWEqmbvc8dTEPlPjBH8r3H7lIFnvFtvlH+l2itZKzlYc8jyEbweY7UGciIgIiICIiAoj0kaY4bJUutWGmNlmbsfK7bHGeIA+M7l25A8u0Dbab8Xy4aw0KOgkLZ6nNjXDYWMA/xHA8HbQ0bvfEjcqxIN5d8YYjvMhfcr1O/P4uuWt8jBk0eQLX0d0uNC/Xoq+WM782Pc0/cVhogk7B2me/WaVsF7caqHYDrfrWjlD/jHjk7PPlCsLYb1b8QWtlytVQHxu48QeIcODhyKlikLQvi+XDmKW0U8p/R6giN44Ncdkb+Y57DzE57ggtCiIgIiICIiAiEgDMrhr/pYwhZJTC6vMzxvbA3X/mzDc/4kHcoovpNOuE55u9zU9VGPlOjaQPsyOP3LvbDiC0Yhpf0qy17JW8dU7W8ms05Fp5iAg2aIiAiIgL45wa3WccgF9XF6YrpLadHlTLTuyc8CIHme4Nd5dXWQQrpX0j1OKrg63W2Yto2HIAbO/EH3zv3c9rR0E7d0dIiAtthnEd0wvc23Cz1JY4bx8WQfJe3i37xvBByK1KILj4LxNSYtw+y7UWzPY9meZjePfNP3EcoIPFbxQD3Nt1kZeKmzuJ1XxiUDgCxwafKQ4fZCn5AREQEREFbO6Gq3z46bAXbI4GADnJc4np2jzBRepX7ou3SU+Loq/V9xLCAD+8xxDh5izzqKEBERAX0Eg5gr4vSnglqahtPAwuc4hrQN5JOQHnQXRsVYbjZIK4n9ZEx/2mg/8rOWNbKQUFtio2nZGxrB/CAP+FkoCIiAiLnNIl2fZMEVVwheWubGQ0je1z8mMI5w5wKCFtMekmpvFwfYbLUFtMwlsjmn9e4bHbf9MbgBsO0nPZlFCIgLYWO83CwXJtxtNS6ORvEcRxBHFp5CteiC3mjzF9PjPDzbhG0NkadSVnyHAZ7P3SNo828FdOq39zxdX0mMn2/X9xPEdnK5numnyN1/OrIICIiAuC04UMlbo5nMTczGWSZDkDgHeYEnyLvV41dNDW0j6WqjDmPaWuadzgRkQfIgpEi6bSBg+swbfnUVQ0mJ2Zhk4SN6fljYHDgdu4gnmUBEXvRUlRX1baSihc+R51WtaMy4nkQSr3N9DJLimorgPcxwah6XvaW/cxysOuR0YYQGDcMto5SDM868xG7WO5o5mjIc5zPFdcgIiICIiDj9KODxjHDDqWDITxnXhJ+UBtaTyOGzp1TwVUKmCalqHU9TEWvaS1zXDItIORBHA5q764jH2jSzYy/zLyYagDITMAOtwAe34w8oOwbctiCqaKRbxoXxhb5cqSmjqG8HRvA2cM2u1Tn0ZrX0+ijG88moLG5vO6SMAfz+pBxSlrQRgeW53ZuJbjCRBCc4sxslkHEfusO3P5QGW5wW+wdoKjgmFViyrbJlt7zETqn6T9hI5mgdKmemp4aWnbT00TWMaA1rWjINA2AAcAg9EREBERAXJ6VqB9y0eVlPHvEevs/23CT/AKrrF8c1r2lrhmDsIPFBR1F2ulHA1Rg29nvUZNLISYX7Tlx1HH5Q594GfKBxSAiL9wxSTyiGGMuc4gBoGZcTsAA4nNBI2gC3uq9IDakN2QxPfnyZjvY8vuj5irNLgtD+CX4Qw+X17AKmfJ0g36gGeozPlGZJy4uI2gArvUBERARQ1pd0q1NnrnWDDTwJGjKWbeWE/FZw1st525Z5bCNkL1OJr/Vyd8qb3UuPKZnn/sgt9erNbr9b3UF3pGyxu3tdw5wd4dzggqJb1oCpJZjJZL06NvyJWa+XQ4FuzpBPOoV9nLv86z+ld+aezl3+dZ/Su/NBLdH3P1UZB+m4gYG8dSIknzuGX3qT8G4AsGD2a1spy6UjIzSbXkcgOQDRzNAz2Z5qqvs5d/nWf0rvzT2cu/zrP6V35oLpoqWtv15a7WbdpwfrX/muzwTpbv8AYKwMutS+qpyfdNkcXSNHEseTnnzEkHLLZvAWfReNFVQV1Iyro5Q+N7Q5rhucCMwV7IPKqqIaSmdU1UrWMaC5znHINA2kk8AodxNp4pKWrdT4dtvfmj/2yOLQTzMyzLeckHmXzujcQ1FNSQWCmlybKDJKOLg0jvY+jrax6Wt5NsCIJU9vnFX7DR+jk/vJ7fGKv2Kj9HJ/dUVoglT2+MVfsVH6OT+6nt8Yq/YqP0cn91RWiCVPb4xV+xUfo5P7qe3xir9io/Ryf3VFaIJht2n68xu/8lZoJB/tudGfvL/UpfwZjSzYxojPapvdt9/E7Y+PpHEc4zHlzCp+t/gXEVRhfFENzgkyaHBsg4OYSNcHybRzgHgguIiIgIop0v6T5cMzewthLTUFucjzt7xn70Bu4vI27dgGWw57IKrMU4hrZO+Vd8qXHnlfkOgZ5DyILg3O3UV2oXUVypWyRu3teMweTy8Qd4Kia/aBLdUTGWxXV8IPxJG64HMHZggdOsVB/s5d/nWf0rvzT2cu/wA6z+ld+aCWabuf6wyf5rEEYb+7ESfvcFJODNG2HsIvFRSQGSf/AFpci4cuqMsm8RsGeRyJKq77OXf51n9K7809nLv86z+ld+aC6aKlgvt4BzF1n9K7811eEdKuJcPVgdU1r6mL40czy45fuvOZafOOYoLUIsKzXWjvdqjudul1o5G6zT6weQg5gjgQQiCml2rXXK6y18g2yyOkPS5xcfWsREQEREBERAREQWl0G1L6jRvA2Q+8dI0dGuSPXl5F3yjrQJ4uo/rJPxKRUFb+6M8OY+rM7SVRYpT7ovw6j6sztJFFiAiIgIiICIiAiIgu3bznQRk/Ib6gshY9u+D4/oN9QWQgp1jyqkrca1k8p2mokHQA4taPIAB5FoVt8X+FlX1iXtHLUICIiAiIgIiIOos2OrzZray30b26jM8s8+JLjx5SV8XMIgIiICIiAiIgIiILPaBPF1H9ZJ+JSKo60CeLqP6yT8SkVBW/ui/DqPqzO0kUWKU+6L8Oo+rM7SRRYgIiICIiAiIgIiILt274Pj+g31BZCx7d8Hx/Qb6gshBTPF/hZV9Yl7Ry1C2+L/Cyr6xL2jlqEBERAREQEREBERAREQEREBERAREQWe0CeLqP6yT8SkVR1oE8XUf1kn4lIqCt/dF+HUfVmdpIosUp90X4dR9WZ2kiixAREQEREBERAREQXbt3wfH9BvqCyFj274Pj+g31BZCCmeL/AAsq+sS9o5ahbfF/hZV9Yl7Ry1CAiIgIiICIiAiIgIvSeGSnndBM3JzSWkchByK80BERAREQEREFntAni6j+sk/EpFUeaBmObo5iLhvkkI5/dEesFSGgrf3Rfh1H1ZnaSKLFKfdF+HUfVmdpIosQEREBERAREQEREF27d8Hx/Qb6gshY9u+D4/oN9QWQgpni/wALKvrEvaOWoW4xi0sxdWNcNoqJR/8ARy06AiIgIiICIiAi946OqlZrxUzyDxDSR6kQSBplwPWWDEMl1poXOpp3GTXA2Rucc3NceG0+5z3ggbSCo4V354YqiEw1ETXNcMnNcMw4HeCOIUEaf8NWSy0NNU2m2Rwue9wd3tuqCAARsGz7kELoiICIiAtlh+xXHEV0bbrTTl73eZo3FzjwaOJW30YW6ju2O6ahuMAkje52s07jkxxGflAVrLTZ7ZZoTDabfFC07SI2ButznIbT0oPDC1khw3h6Gz0zs2xNyzyy1iSS45cM3EnyraoiCuvdH0sjMXQVRHuX04aOlr3l33Ob51EytTpbwScY4fzo2/5mHN0W3LXzy12E7tuQyJ3EDaBmqvV1FVW6rdSV1O6ORhyc1wyIPOEGOiIgIiICIiAv3FG+aURRNzJIAA4k7l+FKuhjR5V3a7x367Urm00ZD49bZ354ObMhxYDtJ3HIDbtyCxNLGYaZsRPvWgeYZL1REFddOmCKygvj8R0MLnwTbZCBn3p+463I07CDykjkziZXie1r2lr2gg7CDxUJ6e8MWK0YYirrVaYYZDUNYTG0NzaWSEjIZDeBw4IIJREQEREBZdqtldeK5tDbKV0sjjkGtGZ6TyDlJ2Dis7BtJBX4tpKOrjDo3zxtc0/GBeAR5lbiz2Cz2NpFotkMOeQcY2AF2W7M5ZnyoNHhHAlvseHIbdVMEj2N927lcSXOy5gSQOYBF1yIChrulfgek+sf+EKZVDXdK/A9J9Y/8IQQCiIgIiIOz0O+Mqj+k7s3q2Cqfod8ZVH9J3ZvVsEBERAWrvGHbLeyDd7VDMQMg57AXAcgdlmB0FbREFNMYUkFBi2ro6SPVjjqJWNaPigPIA8y0632PvDmu61N2jloUBERAREQWO0M4Sw9WYGgudZZoZJnGTN8jA8nKRzW78wNgG7kUqAADIBcLoP8WVL0y9s9d2gIiICinuj/AAJh603s5VKyinuj/AmHrTezlQVyREQEREG/wB4c0PWYu0ariKneAPDmh6zF2jVcRAREQFDXdK/A9J9Y/wDCFMqhrulfgek+sf8AhCCAUREBERB2eh3xlUf0ndm9WwVT9DvjKo/pO7N6tggIiICIiCnWPvDmu61N2jloVvsfeHNd1qbtHLQoCIiAiIgtRoP8WVL0y9s9d2uE0H+LKl6Ze2eu7QEREBRT3R/gTD1pvZyqVlFPdH+BMPWm9nKgrkiIgIiIN/gDw5oesxdo1XEVO8AeHND1mLtGq4iAiIgKJe6OoXz4UgrGNJEc2TsuAc07TzZho/iClpYl1t1Ld7bJbq+LWjkaWuHKDych4g8CAUFJ0UqYn0IYgoKtzrAW1MW9ubmskA5HAkAkcoO3kG5c57V2NvmCT7TP60HHIux9q7G3zBJ9pn9ay7dogxrWzaj7Y2IfKkkaAPICXeYIP3oMoH1ukaGRu6Jr5HdGqWD+ZzVaRclo6wLRYItjoIJTJLIQZJCMs8hsDRwYNp2knMnbuA61AREQEREFOsfeHNd1qbtHLQrfY+8Oa7rU3aOWhQEREBERBajQf4sqXpl7Z67tcJoP8WVL0y9s9d2gIiICjfT9b312j8zRg/4MrJDlybYz5Pd5+RSQvKqp4aumdTVUQcx7S1zTtDgRkQebJBSFFLmL9B93pKwy4XcJ4jtDHODZGc2Zya4c+YPNy8p7V2NvmCT7TP60HHIux9q7G3zBJ9pn9ayKHRHjarl1DaO9ji6SRgA/mJ8wKDD0UW99y0hUkTQfcyCQkcBH7vbzZgDyq2y4bRlo7pMEUzppJRLUyAB8mWQaN+qzjq55Zk78gchkAO5QEREBERAREQEREBERAREQEREFUdMdsda9IlS3vWq2QiVp+VrgFxH8euOkFcUrZaScB0mOLa2N03e548zHJlnv3tcOLTs5wQDyg1uxPgu+4XeRd6QNaDkHNe1wdyEZHPI79oB5QEHPIiICLJt9DU3KrFLRR6z3bhmBn5SQFM2jTQ5UxVrLxisNaGEOZACHaxBzaXuBI1eOqM8+OW0EJN0ZWx1nwFSUckZa7vYe4EZEF5MjgRwILssuGS6dEQEREBERAREQEREBERAREQf/2Q=="/>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29702" name="AutoShape 6" descr="data:image/jpeg;base64,/9j/4AAQSkZJRgABAQAAAQABAAD/2wCEAAkGBwgHBhUIBwgUFRQXGR8ZGRgXGCAfHBYiIR4gHhkkHh8wHCgsIxsxICQdIjIoJiotLi4uGh80ODMtNyotMCwBCgoKBQUFDgUFDisZExkrKysrKysrKysrKysrKysrKysrKysrKysrKysrKysrKysrKysrKysrKysrKysrKysrK//AABEIAM8A8wMBIgACEQEDEQH/xAAcAAEAAgMBAQEAAAAAAAAAAAAABwgEBQYDAQL/xABMEAABAwICBQUIDggGAwAAAAABAAIDBAUGEQcSITFBUWFxdLMIEzY3gZGTsRUXIjI1QlJVcnOSobLRFDNUYoKi0tMjJFNjwcIlQ6P/xAAUAQEAAAAAAAAAAAAAAAAAAAAA/8QAFBEBAAAAAAAAAAAAAAAAAAAAAP/aAAwDAQACEQMRAD8AnFERARfl72xsL5HAADMk7gOOfMuCvmmHB9pkMTKx87gciIG6w8jiWtPkcUHfooxodOWEqmbvc8dTEPlPjBH8r3H7lIFnvFtvlH+l2itZKzlYc8jyEbweY7UGciIgIiICIiAoj0kaY4bJUutWGmNlmbsfK7bHGeIA+M7l25A8u0Dbab8Xy4aw0KOgkLZ6nNjXDYWMA/xHA8HbQ0bvfEjcqxIN5d8YYjvMhfcr1O/P4uuWt8jBk0eQLX0d0uNC/Xoq+WM782Pc0/cVhogk7B2me/WaVsF7caqHYDrfrWjlD/jHjk7PPlCsLYb1b8QWtlytVQHxu48QeIcODhyKlikLQvi+XDmKW0U8p/R6giN44Ncdkb+Y57DzE57ggtCiIgIiICIiAiEgDMrhr/pYwhZJTC6vMzxvbA3X/mzDc/4kHcoovpNOuE55u9zU9VGPlOjaQPsyOP3LvbDiC0Yhpf0qy17JW8dU7W8ms05Fp5iAg2aIiAiIgL45wa3WccgF9XF6YrpLadHlTLTuyc8CIHme4Nd5dXWQQrpX0j1OKrg63W2Yto2HIAbO/EH3zv3c9rR0E7d0dIiAtthnEd0wvc23Cz1JY4bx8WQfJe3i37xvBByK1KILj4LxNSYtw+y7UWzPY9meZjePfNP3EcoIPFbxQD3Nt1kZeKmzuJ1XxiUDgCxwafKQ4fZCn5AREQEREFbO6Gq3z46bAXbI4GADnJc4np2jzBRepX7ou3SU+Loq/V9xLCAD+8xxDh5izzqKEBERAX0Eg5gr4vSnglqahtPAwuc4hrQN5JOQHnQXRsVYbjZIK4n9ZEx/2mg/8rOWNbKQUFtio2nZGxrB/CAP+FkoCIiAiLnNIl2fZMEVVwheWubGQ0je1z8mMI5w5wKCFtMekmpvFwfYbLUFtMwlsjmn9e4bHbf9MbgBsO0nPZlFCIgLYWO83CwXJtxtNS6ORvEcRxBHFp5CteiC3mjzF9PjPDzbhG0NkadSVnyHAZ7P3SNo828FdOq39zxdX0mMn2/X9xPEdnK5numnyN1/OrIICIiAuC04UMlbo5nMTczGWSZDkDgHeYEnyLvV41dNDW0j6WqjDmPaWuadzgRkQfIgpEi6bSBg+swbfnUVQ0mJ2Zhk4SN6fljYHDgdu4gnmUBEXvRUlRX1baSihc+R51WtaMy4nkQSr3N9DJLimorgPcxwah6XvaW/cxysOuR0YYQGDcMto5SDM868xG7WO5o5mjIc5zPFdcgIiICIiDj9KODxjHDDqWDITxnXhJ+UBtaTyOGzp1TwVUKmCalqHU9TEWvaS1zXDItIORBHA5q764jH2jSzYy/zLyYagDITMAOtwAe34w8oOwbctiCqaKRbxoXxhb5cqSmjqG8HRvA2cM2u1Tn0ZrX0+ijG88moLG5vO6SMAfz+pBxSlrQRgeW53ZuJbjCRBCc4sxslkHEfusO3P5QGW5wW+wdoKjgmFViyrbJlt7zETqn6T9hI5mgdKmemp4aWnbT00TWMaA1rWjINA2AAcAg9EREBERAXJ6VqB9y0eVlPHvEevs/23CT/AKrrF8c1r2lrhmDsIPFBR1F2ulHA1Rg29nvUZNLISYX7Tlx1HH5Q594GfKBxSAiL9wxSTyiGGMuc4gBoGZcTsAA4nNBI2gC3uq9IDakN2QxPfnyZjvY8vuj5irNLgtD+CX4Qw+X17AKmfJ0g36gGeozPlGZJy4uI2gArvUBERARQ1pd0q1NnrnWDDTwJGjKWbeWE/FZw1st525Z5bCNkL1OJr/Vyd8qb3UuPKZnn/sgt9erNbr9b3UF3pGyxu3tdw5wd4dzggqJb1oCpJZjJZL06NvyJWa+XQ4FuzpBPOoV9nLv86z+ld+aezl3+dZ/Su/NBLdH3P1UZB+m4gYG8dSIknzuGX3qT8G4AsGD2a1spy6UjIzSbXkcgOQDRzNAz2Z5qqvs5d/nWf0rvzT2cu/zrP6V35oLpoqWtv15a7WbdpwfrX/muzwTpbv8AYKwMutS+qpyfdNkcXSNHEseTnnzEkHLLZvAWfReNFVQV1Iyro5Q+N7Q5rhucCMwV7IPKqqIaSmdU1UrWMaC5znHINA2kk8AodxNp4pKWrdT4dtvfmj/2yOLQTzMyzLeckHmXzujcQ1FNSQWCmlybKDJKOLg0jvY+jrax6Wt5NsCIJU9vnFX7DR+jk/vJ7fGKv2Kj9HJ/dUVoglT2+MVfsVH6OT+6nt8Yq/YqP0cn91RWiCVPb4xV+xUfo5P7qe3xir9io/Ryf3VFaIJht2n68xu/8lZoJB/tudGfvL/UpfwZjSzYxojPapvdt9/E7Y+PpHEc4zHlzCp+t/gXEVRhfFENzgkyaHBsg4OYSNcHybRzgHgguIiIgIop0v6T5cMzewthLTUFucjzt7xn70Bu4vI27dgGWw57IKrMU4hrZO+Vd8qXHnlfkOgZ5DyILg3O3UV2oXUVypWyRu3teMweTy8Qd4Kia/aBLdUTGWxXV8IPxJG64HMHZggdOsVB/s5d/nWf0rvzT2cu/wA6z+ld+aCWabuf6wyf5rEEYb+7ESfvcFJODNG2HsIvFRSQGSf/AFpci4cuqMsm8RsGeRyJKq77OXf51n9K7809nLv86z+ld+aC6aKlgvt4BzF1n9K7811eEdKuJcPVgdU1r6mL40czy45fuvOZafOOYoLUIsKzXWjvdqjudul1o5G6zT6weQg5gjgQQiCml2rXXK6y18g2yyOkPS5xcfWsREQEREBERAREQWl0G1L6jRvA2Q+8dI0dGuSPXl5F3yjrQJ4uo/rJPxKRUFb+6M8OY+rM7SVRYpT7ovw6j6sztJFFiAiIgIiICIiAiIgu3bznQRk/Ib6gshY9u+D4/oN9QWQgp1jyqkrca1k8p2mokHQA4taPIAB5FoVt8X+FlX1iXtHLUICIiAiIgIiIOos2OrzZray30b26jM8s8+JLjx5SV8XMIgIiICIiAiIgIiILPaBPF1H9ZJ+JSKo60CeLqP6yT8SkVBW/ui/DqPqzO0kUWKU+6L8Oo+rM7SRRYgIiICIiAiIgIiILt274Pj+g31BZCx7d8Hx/Qb6gshBTPF/hZV9Yl7Ry1C2+L/Cyr6xL2jlqEBERAREQEREBERAREQEREBERAREQWe0CeLqP6yT8SkVR1oE8XUf1kn4lIqCt/dF+HUfVmdpIosUp90X4dR9WZ2kiixAREQEREBERAREQXbt3wfH9BvqCyFj274Pj+g31BZCCmeL/AAsq+sS9o5ahbfF/hZV9Yl7Ry1CAiIgIiICIiAiIgIvSeGSnndBM3JzSWkchByK80BERAREQEREFntAni6j+sk/EpFUeaBmObo5iLhvkkI5/dEesFSGgrf3Rfh1H1ZnaSKLFKfdF+HUfVmdpIosQEREBERAREQEREF27d8Hx/Qb6gshY9u+D4/oN9QWQgpni/wALKvrEvaOWoW4xi0sxdWNcNoqJR/8ARy06AiIgIiICIiAi946OqlZrxUzyDxDSR6kQSBplwPWWDEMl1poXOpp3GTXA2Rucc3NceG0+5z3ggbSCo4V354YqiEw1ETXNcMnNcMw4HeCOIUEaf8NWSy0NNU2m2Rwue9wd3tuqCAARsGz7kELoiICIiAtlh+xXHEV0bbrTTl73eZo3FzjwaOJW30YW6ju2O6ahuMAkje52s07jkxxGflAVrLTZ7ZZoTDabfFC07SI2ButznIbT0oPDC1khw3h6Gz0zs2xNyzyy1iSS45cM3EnyraoiCuvdH0sjMXQVRHuX04aOlr3l33Ob51EytTpbwScY4fzo2/5mHN0W3LXzy12E7tuQyJ3EDaBmqvV1FVW6rdSV1O6ORhyc1wyIPOEGOiIgIiICIiAv3FG+aURRNzJIAA4k7l+FKuhjR5V3a7x367Urm00ZD49bZ354ObMhxYDtJ3HIDbtyCxNLGYaZsRPvWgeYZL1REFddOmCKygvj8R0MLnwTbZCBn3p+463I07CDykjkziZXie1r2lr2gg7CDxUJ6e8MWK0YYirrVaYYZDUNYTG0NzaWSEjIZDeBw4IIJREQEREBZdqtldeK5tDbKV0sjjkGtGZ6TyDlJ2Dis7BtJBX4tpKOrjDo3zxtc0/GBeAR5lbiz2Cz2NpFotkMOeQcY2AF2W7M5ZnyoNHhHAlvseHIbdVMEj2N927lcSXOy5gSQOYBF1yIChrulfgek+sf+EKZVDXdK/A9J9Y/8IQQCiIgIiIOz0O+Mqj+k7s3q2Cqfod8ZVH9J3ZvVsEBERAWrvGHbLeyDd7VDMQMg57AXAcgdlmB0FbREFNMYUkFBi2ro6SPVjjqJWNaPigPIA8y0632PvDmu61N2jloUBERAREQWO0M4Sw9WYGgudZZoZJnGTN8jA8nKRzW78wNgG7kUqAADIBcLoP8WVL0y9s9d2gIiICinuj/AAJh603s5VKyinuj/AmHrTezlQVyREQEREG/wB4c0PWYu0ariKneAPDmh6zF2jVcRAREQFDXdK/A9J9Y/wDCFMqhrulfgek+sf8AhCCAUREBERB2eh3xlUf0ndm9WwVT9DvjKo/pO7N6tggIiICIiCnWPvDmu61N2jloVvsfeHNd1qbtHLQoCIiAiIgtRoP8WVL0y9s9d2uE0H+LKl6Ze2eu7QEREBRT3R/gTD1pvZyqVlFPdH+BMPWm9nKgrkiIgIiIN/gDw5oesxdo1XEVO8AeHND1mLtGq4iAiIgKJe6OoXz4UgrGNJEc2TsuAc07TzZho/iClpYl1t1Ld7bJbq+LWjkaWuHKDych4g8CAUFJ0UqYn0IYgoKtzrAW1MW9ubmskA5HAkAkcoO3kG5c57V2NvmCT7TP60HHIux9q7G3zBJ9pn9ay7dogxrWzaj7Y2IfKkkaAPICXeYIP3oMoH1ukaGRu6Jr5HdGqWD+ZzVaRclo6wLRYItjoIJTJLIQZJCMs8hsDRwYNp2knMnbuA61AREQEREFOsfeHNd1qbtHLQrfY+8Oa7rU3aOWhQEREBERBajQf4sqXpl7Z67tcJoP8WVL0y9s9d2gIiICjfT9b312j8zRg/4MrJDlybYz5Pd5+RSQvKqp4aumdTVUQcx7S1zTtDgRkQebJBSFFLmL9B93pKwy4XcJ4jtDHODZGc2Zya4c+YPNy8p7V2NvmCT7TP60HHIux9q7G3zBJ9pn9ayKHRHjarl1DaO9ji6SRgA/mJ8wKDD0UW99y0hUkTQfcyCQkcBH7vbzZgDyq2y4bRlo7pMEUzppJRLUyAB8mWQaN+qzjq55Zk78gchkAO5QEREBERAREQEREBERAREQEREFUdMdsda9IlS3vWq2QiVp+VrgFxH8euOkFcUrZaScB0mOLa2N03e548zHJlnv3tcOLTs5wQDyg1uxPgu+4XeRd6QNaDkHNe1wdyEZHPI79oB5QEHPIiICLJt9DU3KrFLRR6z3bhmBn5SQFM2jTQ5UxVrLxisNaGEOZACHaxBzaXuBI1eOqM8+OW0EJN0ZWx1nwFSUckZa7vYe4EZEF5MjgRwILssuGS6dEQEREBERAREQEREBERAREQf/2Q=="/>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20" name="19 CuadroTexto"/>
          <p:cNvSpPr txBox="1"/>
          <p:nvPr/>
        </p:nvSpPr>
        <p:spPr>
          <a:xfrm>
            <a:off x="467544" y="1628800"/>
            <a:ext cx="5688632" cy="2739211"/>
          </a:xfrm>
          <a:prstGeom prst="rect">
            <a:avLst/>
          </a:prstGeom>
          <a:noFill/>
        </p:spPr>
        <p:txBody>
          <a:bodyPr wrap="square" rtlCol="0">
            <a:spAutoFit/>
          </a:bodyPr>
          <a:lstStyle/>
          <a:p>
            <a:pPr algn="just"/>
            <a:r>
              <a:rPr lang="es-CO" sz="36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9 mil medicamentos controlados</a:t>
            </a:r>
            <a:r>
              <a:rPr lang="es-CO" sz="2000" dirty="0" smtClean="0">
                <a:solidFill>
                  <a:schemeClr val="bg1"/>
                </a:solidFill>
                <a:latin typeface="Arial" pitchFamily="34" charset="0"/>
                <a:cs typeface="Arial" pitchFamily="34" charset="0"/>
              </a:rPr>
              <a:t>. </a:t>
            </a:r>
          </a:p>
          <a:p>
            <a:pPr algn="just"/>
            <a:endParaRPr lang="es-CO" sz="2000" dirty="0" smtClean="0">
              <a:solidFill>
                <a:schemeClr val="bg1"/>
              </a:solidFill>
              <a:latin typeface="Arial" pitchFamily="34" charset="0"/>
              <a:cs typeface="Arial" pitchFamily="34" charset="0"/>
            </a:endParaRPr>
          </a:p>
          <a:p>
            <a:pPr algn="just"/>
            <a:endParaRPr lang="es-CO" sz="2000" dirty="0" smtClean="0">
              <a:solidFill>
                <a:schemeClr val="bg1"/>
              </a:solidFill>
              <a:latin typeface="Arial" pitchFamily="34" charset="0"/>
              <a:cs typeface="Arial" pitchFamily="34" charset="0"/>
            </a:endParaRPr>
          </a:p>
          <a:p>
            <a:pPr algn="just"/>
            <a:endParaRPr lang="es-CO" sz="2000" dirty="0" smtClean="0">
              <a:solidFill>
                <a:schemeClr val="bg1"/>
              </a:solidFill>
              <a:latin typeface="Arial" pitchFamily="34" charset="0"/>
              <a:cs typeface="Arial" pitchFamily="34" charset="0"/>
            </a:endParaRPr>
          </a:p>
          <a:p>
            <a:pPr algn="just"/>
            <a:r>
              <a:rPr lang="es-CO" sz="2000" dirty="0" smtClean="0">
                <a:solidFill>
                  <a:schemeClr val="bg1"/>
                </a:solidFill>
                <a:latin typeface="Arial" pitchFamily="34" charset="0"/>
                <a:cs typeface="Arial" pitchFamily="34" charset="0"/>
              </a:rPr>
              <a:t>Nueva metodología a partir de precios internacionales. </a:t>
            </a:r>
          </a:p>
        </p:txBody>
      </p:sp>
      <p:sp>
        <p:nvSpPr>
          <p:cNvPr id="37892" name="AutoShape 4" descr="data:image/jpeg;base64,/9j/4AAQSkZJRgABAQAAAQABAAD/2wCEAAkGBhQGDxMQBxQQFBIPERYWEBURFhUSFxIUFRIWFBcWFRIYHCYeGBkjGhYWHy8hJCcpLDEsFR89NjAqNiYrLC0BCQoKBQUFDQUFDSkYEhgpKSkpKSkpKSkpKSkpKSkpKSkpKSkpKSkpKSkpKSkpKSkpKSkpKSkpKSkpKSkpKSkpKf/AABEIAOEA4QMBIgACEQEDEQH/xAAcAAEAAwEBAQEBAAAAAAAAAAAABgcIBQQDAQL/xABTEAABAwECBQ0MBwQIBwEAAAABAAIDBAURBgcSIZMIFxgxNUFRU1RhcdLTExUiUnN0kZKisbPRFDKBobK04RZicpQkJUNjg6TCwyM0QkSCweMz/8QAFAEBAAAAAAAAAAAAAAAAAAAAAP/EABQRAQAAAAAAAAAAAAAAAAAAAAD/2gAMAwEAAhEDEQA/ALxREQEREBERAREQcLDXC2PAmikq6sF2Tc2NgNxkkdma2/eG2Sd4A7e0qNl1RdoPcTFFRNbfmGRI64c57pnU81Re5EXn0fwZ1m9BaOyJtHxKLRydqmyJtHxKLRydqolTYt7RrGNkp6OocyRocxwbmc1wvBGfaIIX11r7T5FU+r+qCUbIm0fEotHJ2qbIm0fEotHJ2qi+tfafIqn1f1TWvtPkVT6v6oJRsibR8Si0cnapsibR8Si0cnaqL619p8iqfV/VNa+0+RVPq/qglGyJtHxKLRydqmyJtHxKLRydqovrX2nyKp9X9U1r7T5FU+r+qCUbIm0fEotHJ2q9Nnao2tjkabRhpXxX+G2Nr433fuuL3AHpBUDtTASusSJ09pUs8cTLsp723AZRDReeckD7VwUG2LKtNlswRVFGb4542vYTmOS4Ai8bxz5wvWoniq3EofID8TlLEBERAREQEREBERAREQEREBERAREQVZqi9yIvPo/gzrN60hqi9yIvPo/gzrN6DZOBY/qyi8yp/gMXauUcwOtWGOzaIPlhBFHTggvaCCIGZiL11+/EHHQ6RnzQey5Ll4+/EHHQ6RnzTvxBx0OkZ80HsuS5ePvxBx0OkZ8078QcdDpGfNB7LkuXj78QcdDpGfNO/EHHQ6RnzQQ3HluFUfxw/mGLLS07jstGKosOobBJE5xfDcGvaSf+OzeBWYkGt8VO4lD5AficpYonip3EofID8TlLEBERAREQEREBERAREQEREBERAREQVdqiYy+yIy0EhtbGXcw7lM28/aQPtWbVte2LIit6B9PabBJFK257Tv57wQRnBBAIIzggKj8YmJSlwUs+orbPmqSYe55DJDG5vhzMjILg0HMHH0IKZS9fivyy9TxSV8EUr6mqBliY8gCO4FzA4geDzoKEvS9aE2N1Jymr9EXVTY3UnKav0RdVBnu9L1oTY3UnKav0RdVNjdScpq/RF1UGe70vWhNjdScpq/RF1VEMaGKKDAWhbU0U08jnTsjukyLrnMe6/wAEA3+CEFUoF9KePuz2tP8A1OA9JuWi7O1O9BSSNfVS1UzWm/ubixjXXbzi1uVd0EIJVitjMVi0IeLj9Hac/A4lwP2gg/apUv4iiEDQ2IBrWgBoaLgABcAANoXL+0BERAREQEREBERAREQEREBERAUHw3xuUeBZdE8mepH9jER4J/vJNpnRnOfaUQxw433WY59n4NPulHg1M7TnjO/HGd5/C7e2hnvuoRzi83uvJO2TvlBY1v4+LRtckULo6WM7QhaHOu55X3m/naGqFWjhLVWwCLSqamUHbEsr3jMbx4JNylmCeJavwoa2R7W08Ls4fUXtc4cLIgMo9JuB4VYtn6m2ljH9ZVVTIf7oRwj0ODz96DPi2pYMZhpKdsgIc2CIOB2wRG0EFQyxMRlm2LM2YNmmdGQWid4c0OBvBLGtaHdBvHMrCQEREBERAVY6oaIyWO0sBIbVxF3MMiRt5+0gfarOXltOzIrZhfBaLGyRStyXsdtEf+iDcQRnBAuQYnBu2l3rPw+tCyyDSVlWLtoGV72+o4lv3K9J9TxZsxJjfWsvOYNkYQOYZUZPpK4dramtjgTY9W8HebPGHA9L2EXeqUHCwb1RFXQkNt6OOoZvuYBDL05vAPRkjpV04JYdUmGseXY8l7mi+SJ/gyR/xM4OcXjnWY8LcXFbgXntWK+K+4TRHLiJ3r3XXtJ4HAFcOy7VlsSZk9myPjljN7HMNxHzB2iDmI20G2EUHxXYyWYe05E+SyrgA7vGNpw2hLGPFJzEbx6QTOEBERAREQEREBERAREQFCMbeG/7F2eTSm6pqSY6fhabvDku/dHtOapusv48sIzblryRMN8dE0QsAObLHhSm7hyzk/4YQV85xkJLySSbyTnJJ3yVoHE/iiZZsbK/CJgdO8B0ETxeIGnO17mnbkO3cfq9O1XWJfBAYVWm11U2+CkHdpQReHOBujYel2e7fDHLUqAiIgIiICIiAiIgIiICIiD51FO2qY5lQ1r2PBDmuAc1wOYgtOYjmWbccWK8YHSCqsgH6JM64tzn6PIc+TfvsOe48xB3r9LLm4RWGzCSkmpKz6k8ZaTt5J22vHO1wDhztQZFwUwkkwSrIquiPhRO8Jt9wkYcz2HmIvHNmO2FsOzLRZa8EdRRnKjnja9h4WuAIvG8c+0sW2hROs2aSGqFz4ZHMeOBzHFrh6QVofU82/3xs2SllN7qKW5vNFLe9vtiX7kFqIiICIiAiIgIiICIiD5VVQKSN0kuZsbS53Q0Xn7gsU19Y60ZpJp875pHPef3nuLj95WvMP6j6LZNc4bYo5gOl0Tmj7yseINHanixvoVmSVDh4VXO648McQyGj1u6+lWoqfxeY1bMwasulpayd7ZIoz3QCKV1z3Pc9wvDbjncpFr5WTyh+hm6iCfIoDr5WTyh+hm6ia+Vk8ofoZuognyKA6+Vk8ofoZuomvlZPKH6GbqIJ8igOvlZPKH6GbqJr5WTyh+hm6iCfIoDr5WTyh+hm6ia+Vk8ofoZuognyKA6+Vk8ofoZuomvlZPKH6GbqIJ8igOvlZPKH6GbqJr5WTyh+hm6iCfIoDr5WTyh+hm6ia+Vk8ofoZuogpfHdZfey25ywXNqGxzDpcwNcfte15+1dvU52gYLSmhJ8GalJu4XRyMI9lz1yMdGFVNhfXRT2I8va2mEbyWPZc5ssjhmcBfmevniNl7nbtMB/wBbJgef+jyO/wBKDUyIiAiIgIiICIiAiIgiuNI3WLXebu94WRlrnGnuLXebn3hZGQEWlsRlmxVNixuniic7u0udzGuP1+EhWB3lg4mDRs+SDFKLa3eWDiYNGz5J3lg4mDRs+SDFKLa3eWDiYNGz5J3lg4mDRs+SDFKLVWE+G9k4JTdwtMRd1ABcyOASFgIvGUQ24EjPdffcRwhcbXgsTxP8r+iDNyLSOvBYnif5X9E14LE8T/K/ogzci11grbdm4aMc+xGwP7mQJGuhDHMJvuva5u0bjcRmzHgK7neWDiYNGz5IMUotrd5YOJg0bPkneWDiYNGz5IMUotrd5YOJg0bPkneWDiYNGz5IMUqdYkhfb9J/j/lZV1dUJTMpbVibTtYwfQozcxoaL+7T57hvrlYkd3qTon/KyoNUoiICIiAiIgIiICIiCK409xa7zc+8LIy1zjT3FrvNz7wsjINP4hdxI/LTfjViKu8Qu4kflpvxqxEBERARQvDTGxR4DTNgtATSSublFkDWuyGk5i4uc0C+45s59IUc2R1BxFf6kPaoKlxwG+3a2/jG/BjUlszU91NpwRTx1NMBNEyQAtkvAewOAObbzqD4d2+zCi0qirow9sc7wWiQAOAEbW5w0kbYO+tXYJbnUfmkHwWIKS2NtVyqm9WT5LgYbYnJ8CKQ1VXPDI0SNZksDwb3X584u3lqJVtqgNxT5xF/qQQrU1n+lVnkI/iFX8stYo8P4MAZp5LTZO8TRta3uIYSC1xOfKc3MrO2R1n8RX+pD2qC10UfwMw4psOoXTWSXjubsmRkgDXsJF4vAJFxG0QSMx4CpAgIiIM4aozdaLzGP4064uJHd6k6J/ysq7WqM3Wi8xj+NOuLiR3epOif8rKg1SiIgIiICIiAiIgIiIIrjT3FrvNz7wsjLXONPcWu83PvCyMg0/iF3Ej8tN+NWIq7xC7iR+Wm/GrEQEREGXceu7k3k4fgtXewZ1P/AO0VFBV/Tcj6RE2TI+j5eTlC+7K7qL+m4Lg49d3ZvJw/Bar8xabjUHmsf4UFc02poYx7TVVz3MB8JrIAxxG+A8yOAPPcVc9LTNoo2R04uZG0NYOBrQAB6AF9UQFxcMMFY8MqOSkrS5rX3Fr23Xse03tcAcx4COAna212kQUdsZhvV5/lv/sonjIxQ639LHUfSu790nEWT3HuV18b35WV3R1/1Lrrt9adVT6o/cun89b8CZByNTP9W0P4qb3Tq71SGpn+raHTTe6dXegIiIM4aozdaLzGP4064uJHd6k6J/ysq7WqM3Wi8xj+NOuLiR3epOif8rKg1SiIgIiICIiAiIgIiIIrjT3FrvNz7wsjLXONPcWu83PvCyMg0/iF3Ej8tN+NWIq7xC7iR+Wm/GrEQEREGXceu7s3k4fgtV+YtNxqDzWP8KpPHzYE8drOqBHIYp4o8h7Wlzb2MyHNJAzOvF93AQoPBaldTNDIJa1rWi5rWvmaGjgABuAQbKRY3iwvrqCQOZVVjXsIIvlkzHbztJuI5iLlrqwq02lSQTTXZU0Eb3XbV742uN3NeUHuRFBsc1vTYPWRJJZb3RyPkjjy2m5zWuJyi07xuF1+2L82dBOVU+qP3Lp/PW/AmVGR4SV1QT3KprXHfummPucvnW1dXaTQ2ufVyNBvAkdK8A3EXgOvz3E+lBcGpn+raHTTe6dXeqe1OlhzWbBVzVsb2MqHxCIvBaX9zEmUQDnLfDAv2sx4FcKAiIgzhqjN1ovMY/jTri4kd3qTon/KyrtaozdaLzGP4064uJHd6k6J/wArKg1SiIgIiICIiAiIgIiIIrjT3FrvNz7wsjLXONPcWu83PvCyMg0/iF3Ej8tN+NWIq7xC7iR+Wm/GrEQEREBfly/UQZNxv7uVvlG/BjWnMEtzqPzSD4LFQWN/AWtkteeekpqiaKoLXxvhjfKP/wA2tIdkA5JBacxUL/Yy0B/2Vf8Ay83VQbHvVa6oDcU+cRf6lQX7GWhyKv8A5ebqocC7QO3RV/8ALzdVBZGpr/5qs8hH8Qq/rlTWp+wRqrEdVVFqwyQtkYxkYlaWOcQ4ucch2cAZs5Ge/NtFXMgIiICIiDOGqM3Wi8xj+NOuLiR3epOif8rKu1qjN1ovMY/jTri4kd3qTon/ACsqDVKIiAiIgIiICIiAiIgiuNPcWu83PvCyMthYw6X6ZZFcxu39ElI5y2MvA9lY9KCzMBcdTsCaJtIylbKGve7LMpZfluvuycg+9SHZLv5CzTns1WllYvq+3IWz2ZSyyRSX5D25NxyXFp2zvEEfYvXrUWpyKf2esgsDZLv5CzTns02S7+Qs057NV/rUWpyKf2esmtRanIp/Z6yCwNku/kLNOezTZLv5CzTns1X+tRanIp/Z6ya1Fqcin9nrIJ/sl38hZpz2a/dku/kLNOezVf61Fqcin9nrJrUWpyKf2esgsDZLv5CzTns02S7+Qs057NV/rUWpyKf2esmtRanIp/Z6yCf7Jd/IWac9mv3ZLv5CzTns1X+tRanIp/Z6ya1Fqcin9nrILA2S7+Qs057NNku/kLNOezVf61Fqcin9nrJrUWpyKf2esgsDZLv5CzTns02S7+Qs057NV/rUWpyKf2esmtRanIp/Z6yD5Yw8ODh9VsqZIhCWQNiyQ8yX5L3vvvLR4913MuliR3epOif8rKonbFizWBKYLVjdHK0AljrrwHC8bR4FNcQ1Iam3InN/sYZnnoMZj98gQagREQEREBERAREQEREH8TRCdpbKL2uBDhwgi4j0LGGEVjuwfq56We/Kp5XMvObKDT4LugtuP2raSovVC4EkObatE3MQ2Oru3iPBjkPMRcw9DOFB6dTphSHxzWdUHwmOM0F++11zZGjoIa67993ArrWKrFtiXB+ojqbOdkywuymH7iCN8EEgjfBK1VgDjDp8O4A6mIZOxv8Ax4CfCYdolvjMv2nc+e45kErREQEREBERAREQEREBERAXyqqltFG+SpIayNpc9xzBrWi8k8wAJX9veIwS8gAC8k5gAN8lUDjmxsttprrOweflQ3/0mZu1KQbxHGd9gOcu37hdm+sFa4Y4QHCmvqKt94E8pLAdtsYubG084Y1o+xWzqbbBI+lV0gzHJgiPDtSSf7X3ql7Ms6S15o4KFpfJM8MY0b7nG4dA594LYGB2DbMEqGGkguPcmeG7x5HeE932uJu4BcN5B2UREBERAREQEREBERAXxrKNloRviq2tfHK0te12cOa4XEEdC+yIMtYzsVcuBErpaQOkonu8CTbMV5zMl4DvB20eY5lB6OsfZ8jZaN745GG9j43FjmnhDhnC21NC2oaWTBrmuBDmuAIcCLiCDmI5lVuFWp+pLXcZLEe6leTeWXd0iPQwkOZ9hu4Agriysfdp2a3JmdBPdtGePwrv4o3Mv6TeV0NkdX8RQepN2q8tbqfLSpj/AEc0so3iyQt9Ie0Ly6w9q8VDpo/mg6myOr+IoPUm7VNkdX8RQepN2q5esPavFQ6aP5prD2rxUOmj+aDqbI6v4ig9SbtU2R1fxFB6k3arl6w9q8VDpo/mmsPavFQ6aP5oOpsjq/iKD1Ju1TZHV/EUHqTdquXrD2rxUOmj+aaw9q8VDpo/mg6myOr+IoPUm7VNkdX8RQepN2q5esPavFQ6aP5prD2rxUOmj+aDqbI6v4ig9SbtV/LtUbaBHgw0I58iY/7q5usPavFQ6aP5r9biGtU7cUI/xmIOHhPjLr8LQWWnO7uR/sogIoz/ABNb9f8A8iVHKWkfXPbHSNc97yAxrAXOcTtANGclW5Y2pvqZ3A2zUQRN3xCHTO6PCDWjpzq28D8XNHgSP6rjvlIudNLc+Vw4Mq4Bo5mgBBGcUWKn9jm/S7YDTWSNuDczhTsO20HaLzvuHQM15NmoiAiIgIiICIiAiIgIiICIiAiIgIiICIiAiIgIiICIiAiIgIiICIiAiIgIiICIiD//2Q==">
            <a:hlinkClick r:id="rId2"/>
          </p:cNvPr>
          <p:cNvSpPr>
            <a:spLocks noChangeAspect="1" noChangeArrowheads="1"/>
          </p:cNvSpPr>
          <p:nvPr/>
        </p:nvSpPr>
        <p:spPr bwMode="auto">
          <a:xfrm>
            <a:off x="28575" y="-1790700"/>
            <a:ext cx="3743325" cy="3743325"/>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37894" name="AutoShape 6" descr="data:image/jpeg;base64,/9j/4AAQSkZJRgABAQAAAQABAAD/2wCEAAkGBhQGDxMQBxQQFBIPERYWEBURFhUSFxIUFRIWFBcWFRIYHCYeGBkjGhYWHy8hJCcpLDEsFR89NjAqNiYrLC0BCQoKBQUFDQUFDSkYEhgpKSkpKSkpKSkpKSkpKSkpKSkpKSkpKSkpKSkpKSkpKSkpKSkpKSkpKSkpKSkpKSkpKf/AABEIAOEA4QMBIgACEQEDEQH/xAAcAAEAAwEBAQEBAAAAAAAAAAAABgcIBQQDAQL/xABTEAABAwECBQ0MBwQIBwEAAAABAAIDBAURBgcSIZMIFxgxNUFRU1RhcdLTExUiUnN0kZKisbPRFDKBobK04RZicpQkJUNjg6TCwyM0QkSCweMz/8QAFAEBAAAAAAAAAAAAAAAAAAAAAP/EABQRAQAAAAAAAAAAAAAAAAAAAAD/2gAMAwEAAhEDEQA/ALxREQEREBERAREQcLDXC2PAmikq6sF2Tc2NgNxkkdma2/eG2Sd4A7e0qNl1RdoPcTFFRNbfmGRI64c57pnU81Re5EXn0fwZ1m9BaOyJtHxKLRydqmyJtHxKLRydqolTYt7RrGNkp6OocyRocxwbmc1wvBGfaIIX11r7T5FU+r+qCUbIm0fEotHJ2qbIm0fEotHJ2qi+tfafIqn1f1TWvtPkVT6v6oJRsibR8Si0cnapsibR8Si0cnaqL619p8iqfV/VNa+0+RVPq/qglGyJtHxKLRydqmyJtHxKLRydqovrX2nyKp9X9U1r7T5FU+r+qCUbIm0fEotHJ2q9Nnao2tjkabRhpXxX+G2Nr433fuuL3AHpBUDtTASusSJ09pUs8cTLsp723AZRDReeckD7VwUG2LKtNlswRVFGb4542vYTmOS4Ai8bxz5wvWoniq3EofID8TlLEBERAREQEREBERAREQEREBERAREQVZqi9yIvPo/gzrN60hqi9yIvPo/gzrN6DZOBY/qyi8yp/gMXauUcwOtWGOzaIPlhBFHTggvaCCIGZiL11+/EHHQ6RnzQey5Ll4+/EHHQ6RnzTvxBx0OkZ80HsuS5ePvxBx0OkZ8078QcdDpGfNB7LkuXj78QcdDpGfNO/EHHQ6RnzQQ3HluFUfxw/mGLLS07jstGKosOobBJE5xfDcGvaSf+OzeBWYkGt8VO4lD5AficpYonip3EofID8TlLEBERAREQEREBERAREQEREBERAREQVdqiYy+yIy0EhtbGXcw7lM28/aQPtWbVte2LIit6B9PabBJFK257Tv57wQRnBBAIIzggKj8YmJSlwUs+orbPmqSYe55DJDG5vhzMjILg0HMHH0IKZS9fivyy9TxSV8EUr6mqBliY8gCO4FzA4geDzoKEvS9aE2N1Jymr9EXVTY3UnKav0RdVBnu9L1oTY3UnKav0RdVNjdScpq/RF1UGe70vWhNjdScpq/RF1VEMaGKKDAWhbU0U08jnTsjukyLrnMe6/wAEA3+CEFUoF9KePuz2tP8A1OA9JuWi7O1O9BSSNfVS1UzWm/ubixjXXbzi1uVd0EIJVitjMVi0IeLj9Hac/A4lwP2gg/apUv4iiEDQ2IBrWgBoaLgABcAANoXL+0BERAREQEREBERAREQEREBERAUHw3xuUeBZdE8mepH9jER4J/vJNpnRnOfaUQxw433WY59n4NPulHg1M7TnjO/HGd5/C7e2hnvuoRzi83uvJO2TvlBY1v4+LRtckULo6WM7QhaHOu55X3m/naGqFWjhLVWwCLSqamUHbEsr3jMbx4JNylmCeJavwoa2R7W08Ls4fUXtc4cLIgMo9JuB4VYtn6m2ljH9ZVVTIf7oRwj0ODz96DPi2pYMZhpKdsgIc2CIOB2wRG0EFQyxMRlm2LM2YNmmdGQWid4c0OBvBLGtaHdBvHMrCQEREBERAVY6oaIyWO0sBIbVxF3MMiRt5+0gfarOXltOzIrZhfBaLGyRStyXsdtEf+iDcQRnBAuQYnBu2l3rPw+tCyyDSVlWLtoGV72+o4lv3K9J9TxZsxJjfWsvOYNkYQOYZUZPpK4dramtjgTY9W8HebPGHA9L2EXeqUHCwb1RFXQkNt6OOoZvuYBDL05vAPRkjpV04JYdUmGseXY8l7mi+SJ/gyR/xM4OcXjnWY8LcXFbgXntWK+K+4TRHLiJ3r3XXtJ4HAFcOy7VlsSZk9myPjljN7HMNxHzB2iDmI20G2EUHxXYyWYe05E+SyrgA7vGNpw2hLGPFJzEbx6QTOEBERAREQEREBERAREQFCMbeG/7F2eTSm6pqSY6fhabvDku/dHtOapusv48sIzblryRMN8dE0QsAObLHhSm7hyzk/4YQV85xkJLySSbyTnJJ3yVoHE/iiZZsbK/CJgdO8B0ETxeIGnO17mnbkO3cfq9O1XWJfBAYVWm11U2+CkHdpQReHOBujYel2e7fDHLUqAiIgIiICIiAiIgIiICIiD51FO2qY5lQ1r2PBDmuAc1wOYgtOYjmWbccWK8YHSCqsgH6JM64tzn6PIc+TfvsOe48xB3r9LLm4RWGzCSkmpKz6k8ZaTt5J22vHO1wDhztQZFwUwkkwSrIquiPhRO8Jt9wkYcz2HmIvHNmO2FsOzLRZa8EdRRnKjnja9h4WuAIvG8c+0sW2hROs2aSGqFz4ZHMeOBzHFrh6QVofU82/3xs2SllN7qKW5vNFLe9vtiX7kFqIiICIiAiIgIiICIiD5VVQKSN0kuZsbS53Q0Xn7gsU19Y60ZpJp875pHPef3nuLj95WvMP6j6LZNc4bYo5gOl0Tmj7yseINHanixvoVmSVDh4VXO648McQyGj1u6+lWoqfxeY1bMwasulpayd7ZIoz3QCKV1z3Pc9wvDbjncpFr5WTyh+hm6iCfIoDr5WTyh+hm6ia+Vk8ofoZuognyKA6+Vk8ofoZuomvlZPKH6GbqIJ8igOvlZPKH6GbqJr5WTyh+hm6iCfIoDr5WTyh+hm6ia+Vk8ofoZuognyKA6+Vk8ofoZuomvlZPKH6GbqIJ8igOvlZPKH6GbqJr5WTyh+hm6iCfIoDr5WTyh+hm6ia+Vk8ofoZuogpfHdZfey25ywXNqGxzDpcwNcfte15+1dvU52gYLSmhJ8GalJu4XRyMI9lz1yMdGFVNhfXRT2I8va2mEbyWPZc5ssjhmcBfmevniNl7nbtMB/wBbJgef+jyO/wBKDUyIiAiIgIiICIiAiIgiuNI3WLXebu94WRlrnGnuLXebn3hZGQEWlsRlmxVNixuniic7u0udzGuP1+EhWB3lg4mDRs+SDFKLa3eWDiYNGz5J3lg4mDRs+SDFKLa3eWDiYNGz5J3lg4mDRs+SDFKLVWE+G9k4JTdwtMRd1ABcyOASFgIvGUQ24EjPdffcRwhcbXgsTxP8r+iDNyLSOvBYnif5X9E14LE8T/K/ogzci11grbdm4aMc+xGwP7mQJGuhDHMJvuva5u0bjcRmzHgK7neWDiYNGz5IMUotrd5YOJg0bPkneWDiYNGz5IMUotrd5YOJg0bPkneWDiYNGz5IMUqdYkhfb9J/j/lZV1dUJTMpbVibTtYwfQozcxoaL+7T57hvrlYkd3qTon/KyoNUoiICIiAiIgIiICIiCK409xa7zc+8LIy1zjT3FrvNz7wsjINP4hdxI/LTfjViKu8Qu4kflpvxqxEBERARQvDTGxR4DTNgtATSSublFkDWuyGk5i4uc0C+45s59IUc2R1BxFf6kPaoKlxwG+3a2/jG/BjUlszU91NpwRTx1NMBNEyQAtkvAewOAObbzqD4d2+zCi0qirow9sc7wWiQAOAEbW5w0kbYO+tXYJbnUfmkHwWIKS2NtVyqm9WT5LgYbYnJ8CKQ1VXPDI0SNZksDwb3X584u3lqJVtqgNxT5xF/qQQrU1n+lVnkI/iFX8stYo8P4MAZp5LTZO8TRta3uIYSC1xOfKc3MrO2R1n8RX+pD2qC10UfwMw4psOoXTWSXjubsmRkgDXsJF4vAJFxG0QSMx4CpAgIiIM4aozdaLzGP4064uJHd6k6J/ysq7WqM3Wi8xj+NOuLiR3epOif8rKg1SiIgIiICIiAiIgIiIIrjT3FrvNz7wsjLXONPcWu83PvCyMg0/iF3Ej8tN+NWIq7xC7iR+Wm/GrEQEREGXceu7k3k4fgtXewZ1P/AO0VFBV/Tcj6RE2TI+j5eTlC+7K7qL+m4Lg49d3ZvJw/Bar8xabjUHmsf4UFc02poYx7TVVz3MB8JrIAxxG+A8yOAPPcVc9LTNoo2R04uZG0NYOBrQAB6AF9UQFxcMMFY8MqOSkrS5rX3Fr23Xse03tcAcx4COAna212kQUdsZhvV5/lv/sonjIxQ639LHUfSu790nEWT3HuV18b35WV3R1/1Lrrt9adVT6o/cun89b8CZByNTP9W0P4qb3Tq71SGpn+raHTTe6dXegIiIM4aozdaLzGP4064uJHd6k6J/ysq7WqM3Wi8xj+NOuLiR3epOif8rKg1SiIgIiICIiAiIgIiIIrjT3FrvNz7wsjLXONPcWu83PvCyMg0/iF3Ej8tN+NWIq7xC7iR+Wm/GrEQEREGXceu7s3k4fgtV+YtNxqDzWP8KpPHzYE8drOqBHIYp4o8h7Wlzb2MyHNJAzOvF93AQoPBaldTNDIJa1rWi5rWvmaGjgABuAQbKRY3iwvrqCQOZVVjXsIIvlkzHbztJuI5iLlrqwq02lSQTTXZU0Eb3XbV742uN3NeUHuRFBsc1vTYPWRJJZb3RyPkjjy2m5zWuJyi07xuF1+2L82dBOVU+qP3Lp/PW/AmVGR4SV1QT3KprXHfummPucvnW1dXaTQ2ufVyNBvAkdK8A3EXgOvz3E+lBcGpn+raHTTe6dXeqe1OlhzWbBVzVsb2MqHxCIvBaX9zEmUQDnLfDAv2sx4FcKAiIgzhqjN1ovMY/jTri4kd3qTon/KyrtaozdaLzGP4064uJHd6k6J/wArKg1SiIgIiICIiAiIgIiIIrjT3FrvNz7wsjLXONPcWu83PvCyMg0/iF3Ej8tN+NWIq7xC7iR+Wm/GrEQEREBfly/UQZNxv7uVvlG/BjWnMEtzqPzSD4LFQWN/AWtkteeekpqiaKoLXxvhjfKP/wA2tIdkA5JBacxUL/Yy0B/2Vf8Ay83VQbHvVa6oDcU+cRf6lQX7GWhyKv8A5ebqocC7QO3RV/8ALzdVBZGpr/5qs8hH8Qq/rlTWp+wRqrEdVVFqwyQtkYxkYlaWOcQ4ucch2cAZs5Ge/NtFXMgIiICIiDOGqM3Wi8xj+NOuLiR3epOif8rKu1qjN1ovMY/jTri4kd3qTon/ACsqDVKIiAiIgIiICIiAiIgiuNPcWu83PvCyMthYw6X6ZZFcxu39ElI5y2MvA9lY9KCzMBcdTsCaJtIylbKGve7LMpZfluvuycg+9SHZLv5CzTns1WllYvq+3IWz2ZSyyRSX5D25NxyXFp2zvEEfYvXrUWpyKf2esgsDZLv5CzTns02S7+Qs057NV/rUWpyKf2esmtRanIp/Z6yCwNku/kLNOezTZLv5CzTns1X+tRanIp/Z6ya1Fqcin9nrIJ/sl38hZpz2a/dku/kLNOezVf61Fqcin9nrJrUWpyKf2esgsDZLv5CzTns02S7+Qs057NV/rUWpyKf2esmtRanIp/Z6yCf7Jd/IWac9mv3ZLv5CzTns1X+tRanIp/Z6ya1Fqcin9nrILA2S7+Qs057NNku/kLNOezVf61Fqcin9nrJrUWpyKf2esgsDZLv5CzTns02S7+Qs057NV/rUWpyKf2esmtRanIp/Z6yD5Yw8ODh9VsqZIhCWQNiyQ8yX5L3vvvLR4913MuliR3epOif8rKonbFizWBKYLVjdHK0AljrrwHC8bR4FNcQ1Iam3InN/sYZnnoMZj98gQagREQEREBERAREQEREH8TRCdpbKL2uBDhwgi4j0LGGEVjuwfq56We/Kp5XMvObKDT4LugtuP2raSovVC4EkObatE3MQ2Oru3iPBjkPMRcw9DOFB6dTphSHxzWdUHwmOM0F++11zZGjoIa67993ArrWKrFtiXB+ojqbOdkywuymH7iCN8EEgjfBK1VgDjDp8O4A6mIZOxv8Ax4CfCYdolvjMv2nc+e45kErREQEREBERAREQEREBERAXyqqltFG+SpIayNpc9xzBrWi8k8wAJX9veIwS8gAC8k5gAN8lUDjmxsttprrOweflQ3/0mZu1KQbxHGd9gOcu37hdm+sFa4Y4QHCmvqKt94E8pLAdtsYubG084Y1o+xWzqbbBI+lV0gzHJgiPDtSSf7X3ql7Ms6S15o4KFpfJM8MY0b7nG4dA594LYGB2DbMEqGGkguPcmeG7x5HeE932uJu4BcN5B2UREBERAREQEREBERAXxrKNloRviq2tfHK0te12cOa4XEEdC+yIMtYzsVcuBErpaQOkonu8CTbMV5zMl4DvB20eY5lB6OsfZ8jZaN745GG9j43FjmnhDhnC21NC2oaWTBrmuBDmuAIcCLiCDmI5lVuFWp+pLXcZLEe6leTeWXd0iPQwkOZ9hu4Agriysfdp2a3JmdBPdtGePwrv4o3Mv6TeV0NkdX8RQepN2q8tbqfLSpj/AEc0so3iyQt9Ie0Ly6w9q8VDpo/mg6myOr+IoPUm7VNkdX8RQepN2q5esPavFQ6aP5prD2rxUOmj+aDqbI6v4ig9SbtU2R1fxFB6k3arl6w9q8VDpo/mmsPavFQ6aP5oOpsjq/iKD1Ju1TZHV/EUHqTdquXrD2rxUOmj+aaw9q8VDpo/mg6myOr+IoPUm7VNkdX8RQepN2q5esPavFQ6aP5prD2rxUOmj+aDqbI6v4ig9SbtV/LtUbaBHgw0I58iY/7q5usPavFQ6aP5r9biGtU7cUI/xmIOHhPjLr8LQWWnO7uR/sogIoz/ABNb9f8A8iVHKWkfXPbHSNc97yAxrAXOcTtANGclW5Y2pvqZ3A2zUQRN3xCHTO6PCDWjpzq28D8XNHgSP6rjvlIudNLc+Vw4Mq4Bo5mgBBGcUWKn9jm/S7YDTWSNuDczhTsO20HaLzvuHQM15NmoiAiIgIiICIiAiIgIiICIiAiIgIiICIiAiIgIiICIiAiIgIiICIiAiIgIiICIiD//2Q==">
            <a:hlinkClick r:id="rId2"/>
          </p:cNvPr>
          <p:cNvSpPr>
            <a:spLocks noChangeAspect="1" noChangeArrowheads="1"/>
          </p:cNvSpPr>
          <p:nvPr/>
        </p:nvSpPr>
        <p:spPr bwMode="auto">
          <a:xfrm>
            <a:off x="28575" y="-1790700"/>
            <a:ext cx="3743325" cy="3743325"/>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24" name="23 CuadroTexto"/>
          <p:cNvSpPr txBox="1"/>
          <p:nvPr/>
        </p:nvSpPr>
        <p:spPr>
          <a:xfrm>
            <a:off x="395536" y="2681044"/>
            <a:ext cx="5940152" cy="1107996"/>
          </a:xfrm>
          <a:prstGeom prst="rect">
            <a:avLst/>
          </a:prstGeom>
          <a:noFill/>
        </p:spPr>
        <p:txBody>
          <a:bodyPr wrap="square" rtlCol="0">
            <a:spAutoFit/>
          </a:bodyPr>
          <a:lstStyle/>
          <a:p>
            <a:r>
              <a:rPr lang="es-CO" sz="6600" b="1" dirty="0" smtClean="0">
                <a:solidFill>
                  <a:srgbClr val="FF9933"/>
                </a:solidFill>
                <a:effectLst>
                  <a:outerShdw blurRad="38100" dist="38100" dir="2700000" algn="tl">
                    <a:srgbClr val="000000">
                      <a:alpha val="43137"/>
                    </a:srgbClr>
                  </a:outerShdw>
                </a:effectLst>
                <a:latin typeface="Arial Black" pitchFamily="34" charset="0"/>
                <a:cs typeface="Arial" pitchFamily="34" charset="0"/>
              </a:rPr>
              <a:t>- 40% </a:t>
            </a:r>
            <a:r>
              <a:rPr lang="es-CO" sz="2000" b="1" dirty="0" smtClean="0">
                <a:solidFill>
                  <a:srgbClr val="FF9933"/>
                </a:solidFill>
                <a:effectLst>
                  <a:outerShdw blurRad="38100" dist="38100" dir="2700000" algn="tl">
                    <a:srgbClr val="000000">
                      <a:alpha val="43137"/>
                    </a:srgbClr>
                  </a:outerShdw>
                </a:effectLst>
                <a:latin typeface="Arial Black" pitchFamily="34" charset="0"/>
                <a:cs typeface="Arial" pitchFamily="34" charset="0"/>
              </a:rPr>
              <a:t>de ahorro promedio</a:t>
            </a:r>
            <a:endParaRPr lang="es-CO" sz="1600" dirty="0">
              <a:solidFill>
                <a:srgbClr val="FF9933"/>
              </a:solidFill>
              <a:effectLst>
                <a:outerShdw blurRad="38100" dist="38100" dir="2700000" algn="tl">
                  <a:srgbClr val="000000">
                    <a:alpha val="43137"/>
                  </a:srgbClr>
                </a:outerShdw>
              </a:effectLst>
              <a:latin typeface="Arial Black" pitchFamily="34" charset="0"/>
            </a:endParaRPr>
          </a:p>
        </p:txBody>
      </p:sp>
      <p:graphicFrame>
        <p:nvGraphicFramePr>
          <p:cNvPr id="25" name="24 Tabla"/>
          <p:cNvGraphicFramePr>
            <a:graphicFrameLocks noGrp="1"/>
          </p:cNvGraphicFramePr>
          <p:nvPr/>
        </p:nvGraphicFramePr>
        <p:xfrm>
          <a:off x="395535" y="4681944"/>
          <a:ext cx="5616625" cy="1843400"/>
        </p:xfrm>
        <a:graphic>
          <a:graphicData uri="http://schemas.openxmlformats.org/drawingml/2006/table">
            <a:tbl>
              <a:tblPr firstRow="1" bandRow="1">
                <a:tableStyleId>{7DF18680-E054-41AD-8BC1-D1AEF772440D}</a:tableStyleId>
              </a:tblPr>
              <a:tblGrid>
                <a:gridCol w="2615961"/>
                <a:gridCol w="1384922"/>
                <a:gridCol w="1615742"/>
              </a:tblGrid>
              <a:tr h="460850">
                <a:tc>
                  <a:txBody>
                    <a:bodyPr/>
                    <a:lstStyle/>
                    <a:p>
                      <a:pPr algn="ctr"/>
                      <a:r>
                        <a:rPr lang="es-CO" sz="1600" dirty="0" smtClean="0">
                          <a:latin typeface="Arial" pitchFamily="34" charset="0"/>
                          <a:cs typeface="Arial" pitchFamily="34" charset="0"/>
                        </a:rPr>
                        <a:t>Medicamento</a:t>
                      </a:r>
                      <a:endParaRPr lang="es-CO" sz="1600" dirty="0">
                        <a:latin typeface="Arial" pitchFamily="34" charset="0"/>
                        <a:cs typeface="Arial" pitchFamily="34" charset="0"/>
                      </a:endParaRPr>
                    </a:p>
                  </a:txBody>
                  <a:tcPr/>
                </a:tc>
                <a:tc>
                  <a:txBody>
                    <a:bodyPr/>
                    <a:lstStyle/>
                    <a:p>
                      <a:pPr algn="ctr"/>
                      <a:r>
                        <a:rPr lang="es-CO" sz="1600" dirty="0" smtClean="0">
                          <a:latin typeface="Arial" pitchFamily="34" charset="0"/>
                          <a:cs typeface="Arial" pitchFamily="34" charset="0"/>
                        </a:rPr>
                        <a:t>Antes</a:t>
                      </a:r>
                      <a:endParaRPr lang="es-CO" sz="1600" dirty="0">
                        <a:latin typeface="Arial" pitchFamily="34" charset="0"/>
                        <a:cs typeface="Arial" pitchFamily="34" charset="0"/>
                      </a:endParaRPr>
                    </a:p>
                  </a:txBody>
                  <a:tcPr/>
                </a:tc>
                <a:tc>
                  <a:txBody>
                    <a:bodyPr/>
                    <a:lstStyle/>
                    <a:p>
                      <a:pPr algn="ctr"/>
                      <a:r>
                        <a:rPr lang="es-CO" sz="1600" dirty="0" smtClean="0">
                          <a:solidFill>
                            <a:srgbClr val="FF9933"/>
                          </a:solidFill>
                          <a:effectLst>
                            <a:outerShdw blurRad="38100" dist="38100" dir="2700000" algn="tl">
                              <a:srgbClr val="000000">
                                <a:alpha val="43137"/>
                              </a:srgbClr>
                            </a:outerShdw>
                          </a:effectLst>
                          <a:latin typeface="Arial" pitchFamily="34" charset="0"/>
                          <a:cs typeface="Arial" pitchFamily="34" charset="0"/>
                        </a:rPr>
                        <a:t>Ahora</a:t>
                      </a:r>
                      <a:endParaRPr lang="es-CO" sz="1600" dirty="0">
                        <a:solidFill>
                          <a:srgbClr val="FF9933"/>
                        </a:solidFill>
                        <a:effectLst>
                          <a:outerShdw blurRad="38100" dist="38100" dir="2700000" algn="tl">
                            <a:srgbClr val="000000">
                              <a:alpha val="43137"/>
                            </a:srgbClr>
                          </a:outerShdw>
                        </a:effectLst>
                        <a:latin typeface="Arial" pitchFamily="34" charset="0"/>
                        <a:cs typeface="Arial" pitchFamily="34" charset="0"/>
                      </a:endParaRPr>
                    </a:p>
                  </a:txBody>
                  <a:tcPr/>
                </a:tc>
              </a:tr>
              <a:tr h="460850">
                <a:tc>
                  <a:txBody>
                    <a:bodyPr/>
                    <a:lstStyle/>
                    <a:p>
                      <a:r>
                        <a:rPr lang="es-CO" sz="1600" dirty="0" smtClean="0">
                          <a:latin typeface="Arial" pitchFamily="34" charset="0"/>
                          <a:cs typeface="Arial" pitchFamily="34" charset="0"/>
                        </a:rPr>
                        <a:t>Insulina </a:t>
                      </a:r>
                      <a:r>
                        <a:rPr lang="es-CO" sz="1600" dirty="0" err="1" smtClean="0">
                          <a:latin typeface="Arial" pitchFamily="34" charset="0"/>
                          <a:cs typeface="Arial" pitchFamily="34" charset="0"/>
                        </a:rPr>
                        <a:t>Lantus</a:t>
                      </a:r>
                      <a:endParaRPr lang="es-CO" sz="1600" dirty="0">
                        <a:latin typeface="Arial" pitchFamily="34" charset="0"/>
                        <a:cs typeface="Arial" pitchFamily="34" charset="0"/>
                      </a:endParaRPr>
                    </a:p>
                  </a:txBody>
                  <a:tcPr/>
                </a:tc>
                <a:tc>
                  <a:txBody>
                    <a:bodyPr/>
                    <a:lstStyle/>
                    <a:p>
                      <a:pPr algn="r"/>
                      <a:r>
                        <a:rPr lang="es-CO" sz="1600" dirty="0" smtClean="0">
                          <a:latin typeface="Arial" pitchFamily="34" charset="0"/>
                          <a:cs typeface="Arial" pitchFamily="34" charset="0"/>
                        </a:rPr>
                        <a:t>$ 75.500</a:t>
                      </a:r>
                      <a:endParaRPr lang="es-CO" sz="1600" dirty="0">
                        <a:latin typeface="Arial" pitchFamily="34" charset="0"/>
                        <a:cs typeface="Arial" pitchFamily="34" charset="0"/>
                      </a:endParaRPr>
                    </a:p>
                  </a:txBody>
                  <a:tcPr/>
                </a:tc>
                <a:tc>
                  <a:txBody>
                    <a:bodyPr/>
                    <a:lstStyle/>
                    <a:p>
                      <a:pPr algn="r"/>
                      <a:r>
                        <a:rPr lang="es-CO" sz="1600" b="1" dirty="0" smtClean="0">
                          <a:solidFill>
                            <a:schemeClr val="tx1"/>
                          </a:solidFill>
                          <a:effectLst/>
                          <a:latin typeface="Arial" pitchFamily="34" charset="0"/>
                          <a:cs typeface="Arial" pitchFamily="34" charset="0"/>
                        </a:rPr>
                        <a:t>$25.000</a:t>
                      </a:r>
                      <a:endParaRPr lang="es-CO" sz="1600" b="1" dirty="0">
                        <a:solidFill>
                          <a:schemeClr val="tx1"/>
                        </a:solidFill>
                        <a:effectLst/>
                        <a:latin typeface="Arial" pitchFamily="34" charset="0"/>
                        <a:cs typeface="Arial" pitchFamily="34" charset="0"/>
                      </a:endParaRPr>
                    </a:p>
                  </a:txBody>
                  <a:tcPr/>
                </a:tc>
              </a:tr>
              <a:tr h="460850">
                <a:tc>
                  <a:txBody>
                    <a:bodyPr/>
                    <a:lstStyle/>
                    <a:p>
                      <a:r>
                        <a:rPr lang="es-CO" sz="1600" dirty="0" smtClean="0">
                          <a:latin typeface="Arial" pitchFamily="34" charset="0"/>
                          <a:cs typeface="Arial" pitchFamily="34" charset="0"/>
                        </a:rPr>
                        <a:t>Novo-Rapid</a:t>
                      </a:r>
                      <a:r>
                        <a:rPr lang="es-CO" sz="1600" baseline="0" dirty="0" smtClean="0">
                          <a:latin typeface="Arial" pitchFamily="34" charset="0"/>
                          <a:cs typeface="Arial" pitchFamily="34" charset="0"/>
                        </a:rPr>
                        <a:t> (diabetes)</a:t>
                      </a:r>
                      <a:endParaRPr lang="es-CO" sz="1600" dirty="0">
                        <a:latin typeface="Arial" pitchFamily="34" charset="0"/>
                        <a:cs typeface="Arial" pitchFamily="34" charset="0"/>
                      </a:endParaRPr>
                    </a:p>
                  </a:txBody>
                  <a:tcPr/>
                </a:tc>
                <a:tc>
                  <a:txBody>
                    <a:bodyPr/>
                    <a:lstStyle/>
                    <a:p>
                      <a:pPr algn="r"/>
                      <a:r>
                        <a:rPr lang="es-CO" sz="1600" dirty="0" smtClean="0">
                          <a:latin typeface="Arial" pitchFamily="34" charset="0"/>
                          <a:cs typeface="Arial" pitchFamily="34" charset="0"/>
                        </a:rPr>
                        <a:t>$ 119.000</a:t>
                      </a:r>
                      <a:endParaRPr lang="es-CO" sz="1600" dirty="0">
                        <a:latin typeface="Arial" pitchFamily="34" charset="0"/>
                        <a:cs typeface="Arial" pitchFamily="34" charset="0"/>
                      </a:endParaRPr>
                    </a:p>
                  </a:txBody>
                  <a:tcPr/>
                </a:tc>
                <a:tc>
                  <a:txBody>
                    <a:bodyPr/>
                    <a:lstStyle/>
                    <a:p>
                      <a:pPr algn="r"/>
                      <a:r>
                        <a:rPr lang="es-CO" sz="1600" b="1" dirty="0" smtClean="0">
                          <a:solidFill>
                            <a:schemeClr val="tx1"/>
                          </a:solidFill>
                          <a:effectLst/>
                          <a:latin typeface="Arial" pitchFamily="34" charset="0"/>
                          <a:cs typeface="Arial" pitchFamily="34" charset="0"/>
                        </a:rPr>
                        <a:t>$14.000</a:t>
                      </a:r>
                      <a:endParaRPr lang="es-CO" sz="1600" b="1" dirty="0">
                        <a:solidFill>
                          <a:schemeClr val="tx1"/>
                        </a:solidFill>
                        <a:effectLst/>
                        <a:latin typeface="Arial" pitchFamily="34" charset="0"/>
                        <a:cs typeface="Arial" pitchFamily="34" charset="0"/>
                      </a:endParaRPr>
                    </a:p>
                  </a:txBody>
                  <a:tcPr/>
                </a:tc>
              </a:tr>
              <a:tr h="460850">
                <a:tc>
                  <a:txBody>
                    <a:bodyPr/>
                    <a:lstStyle/>
                    <a:p>
                      <a:r>
                        <a:rPr lang="es-CO" sz="1600" dirty="0" err="1" smtClean="0">
                          <a:latin typeface="Arial" pitchFamily="34" charset="0"/>
                          <a:cs typeface="Arial" pitchFamily="34" charset="0"/>
                        </a:rPr>
                        <a:t>Sandostatina</a:t>
                      </a:r>
                      <a:r>
                        <a:rPr lang="es-CO" sz="1600" dirty="0" smtClean="0">
                          <a:latin typeface="Arial" pitchFamily="34" charset="0"/>
                          <a:cs typeface="Arial" pitchFamily="34" charset="0"/>
                        </a:rPr>
                        <a:t> (cáncer)</a:t>
                      </a:r>
                      <a:endParaRPr lang="es-CO" sz="1600" dirty="0">
                        <a:latin typeface="Arial" pitchFamily="34" charset="0"/>
                        <a:cs typeface="Arial" pitchFamily="34" charset="0"/>
                      </a:endParaRPr>
                    </a:p>
                  </a:txBody>
                  <a:tcPr/>
                </a:tc>
                <a:tc>
                  <a:txBody>
                    <a:bodyPr/>
                    <a:lstStyle/>
                    <a:p>
                      <a:pPr algn="r"/>
                      <a:r>
                        <a:rPr lang="es-CO" sz="1600" dirty="0" smtClean="0">
                          <a:latin typeface="Arial" pitchFamily="34" charset="0"/>
                          <a:cs typeface="Arial" pitchFamily="34" charset="0"/>
                        </a:rPr>
                        <a:t>$2.500.000</a:t>
                      </a:r>
                      <a:endParaRPr lang="es-CO" sz="1600" dirty="0">
                        <a:latin typeface="Arial" pitchFamily="34" charset="0"/>
                        <a:cs typeface="Arial" pitchFamily="34" charset="0"/>
                      </a:endParaRPr>
                    </a:p>
                  </a:txBody>
                  <a:tcPr/>
                </a:tc>
                <a:tc>
                  <a:txBody>
                    <a:bodyPr/>
                    <a:lstStyle/>
                    <a:p>
                      <a:pPr algn="r"/>
                      <a:r>
                        <a:rPr lang="es-CO" sz="1600" b="1" dirty="0" smtClean="0">
                          <a:solidFill>
                            <a:schemeClr val="tx1"/>
                          </a:solidFill>
                          <a:effectLst/>
                          <a:latin typeface="Arial" pitchFamily="34" charset="0"/>
                          <a:cs typeface="Arial" pitchFamily="34" charset="0"/>
                        </a:rPr>
                        <a:t>$ 1.000.000</a:t>
                      </a:r>
                      <a:endParaRPr lang="es-CO" sz="1600" b="1" dirty="0">
                        <a:solidFill>
                          <a:schemeClr val="tx1"/>
                        </a:solidFill>
                        <a:effectLst/>
                        <a:latin typeface="Arial" pitchFamily="34" charset="0"/>
                        <a:cs typeface="Arial" pitchFamily="34" charset="0"/>
                      </a:endParaRPr>
                    </a:p>
                  </a:txBody>
                  <a:tcPr/>
                </a:tc>
              </a:tr>
            </a:tbl>
          </a:graphicData>
        </a:graphic>
      </p:graphicFrame>
      <p:pic>
        <p:nvPicPr>
          <p:cNvPr id="15" name="Imagen 3"/>
          <p:cNvPicPr>
            <a:picLocks noChangeAspect="1"/>
          </p:cNvPicPr>
          <p:nvPr/>
        </p:nvPicPr>
        <p:blipFill>
          <a:blip r:embed="rId3" cstate="print">
            <a:biLevel thresh="25000"/>
            <a:extLst>
              <a:ext uri="{28A0092B-C50C-407E-A947-70E740481C1C}">
                <a14:useLocalDpi xmlns:a14="http://schemas.microsoft.com/office/drawing/2010/main" xmlns="" val="0"/>
              </a:ext>
            </a:extLst>
          </a:blip>
          <a:stretch>
            <a:fillRect/>
          </a:stretch>
        </p:blipFill>
        <p:spPr>
          <a:xfrm>
            <a:off x="6414258" y="2087175"/>
            <a:ext cx="2575010" cy="2637969"/>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xmlns="" val="180565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88032" y="2060848"/>
            <a:ext cx="8204448" cy="2808312"/>
          </a:xfrm>
        </p:spPr>
        <p:txBody>
          <a:bodyPr>
            <a:noAutofit/>
          </a:bodyPr>
          <a:lstStyle/>
          <a:p>
            <a:r>
              <a:rPr lang="es-CO" sz="60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2. Fortalecimiento institucional</a:t>
            </a:r>
            <a:endParaRPr lang="es-CO" sz="6000" b="1" dirty="0">
              <a:solidFill>
                <a:srgbClr val="FF3300"/>
              </a:solidFill>
              <a:effectLst>
                <a:outerShdw blurRad="38100" dist="38100" dir="2700000" algn="tl">
                  <a:srgbClr val="000000">
                    <a:alpha val="43137"/>
                  </a:srgbClr>
                </a:outerShdw>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effectLst>
                  <a:outerShdw blurRad="38100" dist="38100" dir="2700000" algn="tl">
                    <a:srgbClr val="000000">
                      <a:alpha val="43137"/>
                    </a:srgbClr>
                  </a:outerShdw>
                </a:effectLst>
              </a:rPr>
              <a:t>S</a:t>
            </a:r>
            <a:r>
              <a:rPr lang="es-CO" dirty="0" smtClean="0">
                <a:solidFill>
                  <a:schemeClr val="bg1"/>
                </a:solidFill>
                <a:effectLst>
                  <a:outerShdw blurRad="38100" dist="38100" dir="2700000" algn="tl">
                    <a:srgbClr val="000000">
                      <a:alpha val="43137"/>
                    </a:srgbClr>
                  </a:outerShdw>
                </a:effectLst>
                <a:latin typeface="Arial Black" pitchFamily="34" charset="0"/>
              </a:rPr>
              <a:t>ector con mayores cambios institucionales</a:t>
            </a:r>
          </a:p>
        </p:txBody>
      </p:sp>
      <p:sp>
        <p:nvSpPr>
          <p:cNvPr id="29700" name="AutoShape 4" descr="data:image/jpeg;base64,/9j/4AAQSkZJRgABAQAAAQABAAD/2wCEAAkGBwgHBhUIBwgUFRQXGR8ZGRgXGCAfHBYiIR4gHhkkHh8wHCgsIxsxICQdIjIoJiotLi4uGh80ODMtNyotMCwBCgoKBQUFDgUFDisZExkrKysrKysrKysrKysrKysrKysrKysrKysrKysrKysrKysrKysrKysrKysrKysrKysrK//AABEIAM8A8wMBIgACEQEDEQH/xAAcAAEAAgMBAQEAAAAAAAAAAAAABwgEBQYDAQL/xABMEAABAwICBQUIDggGAwAAAAABAAIDBAUGEQcSITFBUWFxdLMIEzY3gZGTsRUXIjI1QlJVcnOSobLRFDNUYoKi0tMjJFNjwcIlQ6P/xAAUAQEAAAAAAAAAAAAAAAAAAAAA/8QAFBEBAAAAAAAAAAAAAAAAAAAAAP/aAAwDAQACEQMRAD8AnFERARfl72xsL5HAADMk7gOOfMuCvmmHB9pkMTKx87gciIG6w8jiWtPkcUHfooxodOWEqmbvc8dTEPlPjBH8r3H7lIFnvFtvlH+l2itZKzlYc8jyEbweY7UGciIgIiICIiAoj0kaY4bJUutWGmNlmbsfK7bHGeIA+M7l25A8u0Dbab8Xy4aw0KOgkLZ6nNjXDYWMA/xHA8HbQ0bvfEjcqxIN5d8YYjvMhfcr1O/P4uuWt8jBk0eQLX0d0uNC/Xoq+WM782Pc0/cVhogk7B2me/WaVsF7caqHYDrfrWjlD/jHjk7PPlCsLYb1b8QWtlytVQHxu48QeIcODhyKlikLQvi+XDmKW0U8p/R6giN44Ncdkb+Y57DzE57ggtCiIgIiICIiAiEgDMrhr/pYwhZJTC6vMzxvbA3X/mzDc/4kHcoovpNOuE55u9zU9VGPlOjaQPsyOP3LvbDiC0Yhpf0qy17JW8dU7W8ms05Fp5iAg2aIiAiIgL45wa3WccgF9XF6YrpLadHlTLTuyc8CIHme4Nd5dXWQQrpX0j1OKrg63W2Yto2HIAbO/EH3zv3c9rR0E7d0dIiAtthnEd0wvc23Cz1JY4bx8WQfJe3i37xvBByK1KILj4LxNSYtw+y7UWzPY9meZjePfNP3EcoIPFbxQD3Nt1kZeKmzuJ1XxiUDgCxwafKQ4fZCn5AREQEREFbO6Gq3z46bAXbI4GADnJc4np2jzBRepX7ou3SU+Loq/V9xLCAD+8xxDh5izzqKEBERAX0Eg5gr4vSnglqahtPAwuc4hrQN5JOQHnQXRsVYbjZIK4n9ZEx/2mg/8rOWNbKQUFtio2nZGxrB/CAP+FkoCIiAiLnNIl2fZMEVVwheWubGQ0je1z8mMI5w5wKCFtMekmpvFwfYbLUFtMwlsjmn9e4bHbf9MbgBsO0nPZlFCIgLYWO83CwXJtxtNS6ORvEcRxBHFp5CteiC3mjzF9PjPDzbhG0NkadSVnyHAZ7P3SNo828FdOq39zxdX0mMn2/X9xPEdnK5numnyN1/OrIICIiAuC04UMlbo5nMTczGWSZDkDgHeYEnyLvV41dNDW0j6WqjDmPaWuadzgRkQfIgpEi6bSBg+swbfnUVQ0mJ2Zhk4SN6fljYHDgdu4gnmUBEXvRUlRX1baSihc+R51WtaMy4nkQSr3N9DJLimorgPcxwah6XvaW/cxysOuR0YYQGDcMto5SDM868xG7WO5o5mjIc5zPFdcgIiICIiDj9KODxjHDDqWDITxnXhJ+UBtaTyOGzp1TwVUKmCalqHU9TEWvaS1zXDItIORBHA5q764jH2jSzYy/zLyYagDITMAOtwAe34w8oOwbctiCqaKRbxoXxhb5cqSmjqG8HRvA2cM2u1Tn0ZrX0+ijG88moLG5vO6SMAfz+pBxSlrQRgeW53ZuJbjCRBCc4sxslkHEfusO3P5QGW5wW+wdoKjgmFViyrbJlt7zETqn6T9hI5mgdKmemp4aWnbT00TWMaA1rWjINA2AAcAg9EREBERAXJ6VqB9y0eVlPHvEevs/23CT/AKrrF8c1r2lrhmDsIPFBR1F2ulHA1Rg29nvUZNLISYX7Tlx1HH5Q594GfKBxSAiL9wxSTyiGGMuc4gBoGZcTsAA4nNBI2gC3uq9IDakN2QxPfnyZjvY8vuj5irNLgtD+CX4Qw+X17AKmfJ0g36gGeozPlGZJy4uI2gArvUBERARQ1pd0q1NnrnWDDTwJGjKWbeWE/FZw1st525Z5bCNkL1OJr/Vyd8qb3UuPKZnn/sgt9erNbr9b3UF3pGyxu3tdw5wd4dzggqJb1oCpJZjJZL06NvyJWa+XQ4FuzpBPOoV9nLv86z+ld+aezl3+dZ/Su/NBLdH3P1UZB+m4gYG8dSIknzuGX3qT8G4AsGD2a1spy6UjIzSbXkcgOQDRzNAz2Z5qqvs5d/nWf0rvzT2cu/zrP6V35oLpoqWtv15a7WbdpwfrX/muzwTpbv8AYKwMutS+qpyfdNkcXSNHEseTnnzEkHLLZvAWfReNFVQV1Iyro5Q+N7Q5rhucCMwV7IPKqqIaSmdU1UrWMaC5znHINA2kk8AodxNp4pKWrdT4dtvfmj/2yOLQTzMyzLeckHmXzujcQ1FNSQWCmlybKDJKOLg0jvY+jrax6Wt5NsCIJU9vnFX7DR+jk/vJ7fGKv2Kj9HJ/dUVoglT2+MVfsVH6OT+6nt8Yq/YqP0cn91RWiCVPb4xV+xUfo5P7qe3xir9io/Ryf3VFaIJht2n68xu/8lZoJB/tudGfvL/UpfwZjSzYxojPapvdt9/E7Y+PpHEc4zHlzCp+t/gXEVRhfFENzgkyaHBsg4OYSNcHybRzgHgguIiIgIop0v6T5cMzewthLTUFucjzt7xn70Bu4vI27dgGWw57IKrMU4hrZO+Vd8qXHnlfkOgZ5DyILg3O3UV2oXUVypWyRu3teMweTy8Qd4Kia/aBLdUTGWxXV8IPxJG64HMHZggdOsVB/s5d/nWf0rvzT2cu/wA6z+ld+aCWabuf6wyf5rEEYb+7ESfvcFJODNG2HsIvFRSQGSf/AFpci4cuqMsm8RsGeRyJKq77OXf51n9K7809nLv86z+ld+aC6aKlgvt4BzF1n9K7811eEdKuJcPVgdU1r6mL40czy45fuvOZafOOYoLUIsKzXWjvdqjudul1o5G6zT6weQg5gjgQQiCml2rXXK6y18g2yyOkPS5xcfWsREQEREBERAREQWl0G1L6jRvA2Q+8dI0dGuSPXl5F3yjrQJ4uo/rJPxKRUFb+6M8OY+rM7SVRYpT7ovw6j6sztJFFiAiIgIiICIiAiIgu3bznQRk/Ib6gshY9u+D4/oN9QWQgp1jyqkrca1k8p2mokHQA4taPIAB5FoVt8X+FlX1iXtHLUICIiAiIgIiIOos2OrzZray30b26jM8s8+JLjx5SV8XMIgIiICIiAiIgIiILPaBPF1H9ZJ+JSKo60CeLqP6yT8SkVBW/ui/DqPqzO0kUWKU+6L8Oo+rM7SRRYgIiICIiAiIgIiILt274Pj+g31BZCx7d8Hx/Qb6gshBTPF/hZV9Yl7Ry1C2+L/Cyr6xL2jlqEBERAREQEREBERAREQEREBERAREQWe0CeLqP6yT8SkVR1oE8XUf1kn4lIqCt/dF+HUfVmdpIosUp90X4dR9WZ2kiixAREQEREBERAREQXbt3wfH9BvqCyFj274Pj+g31BZCCmeL/AAsq+sS9o5ahbfF/hZV9Yl7Ry1CAiIgIiICIiAiIgIvSeGSnndBM3JzSWkchByK80BERAREQEREFntAni6j+sk/EpFUeaBmObo5iLhvkkI5/dEesFSGgrf3Rfh1H1ZnaSKLFKfdF+HUfVmdpIosQEREBERAREQEREF27d8Hx/Qb6gshY9u+D4/oN9QWQgpni/wALKvrEvaOWoW4xi0sxdWNcNoqJR/8ARy06AiIgIiICIiAi946OqlZrxUzyDxDSR6kQSBplwPWWDEMl1poXOpp3GTXA2Rucc3NceG0+5z3ggbSCo4V354YqiEw1ETXNcMnNcMw4HeCOIUEaf8NWSy0NNU2m2Rwue9wd3tuqCAARsGz7kELoiICIiAtlh+xXHEV0bbrTTl73eZo3FzjwaOJW30YW6ju2O6ahuMAkje52s07jkxxGflAVrLTZ7ZZoTDabfFC07SI2ButznIbT0oPDC1khw3h6Gz0zs2xNyzyy1iSS45cM3EnyraoiCuvdH0sjMXQVRHuX04aOlr3l33Ob51EytTpbwScY4fzo2/5mHN0W3LXzy12E7tuQyJ3EDaBmqvV1FVW6rdSV1O6ORhyc1wyIPOEGOiIgIiICIiAv3FG+aURRNzJIAA4k7l+FKuhjR5V3a7x367Urm00ZD49bZ354ObMhxYDtJ3HIDbtyCxNLGYaZsRPvWgeYZL1REFddOmCKygvj8R0MLnwTbZCBn3p+463I07CDykjkziZXie1r2lr2gg7CDxUJ6e8MWK0YYirrVaYYZDUNYTG0NzaWSEjIZDeBw4IIJREQEREBZdqtldeK5tDbKV0sjjkGtGZ6TyDlJ2Dis7BtJBX4tpKOrjDo3zxtc0/GBeAR5lbiz2Cz2NpFotkMOeQcY2AF2W7M5ZnyoNHhHAlvseHIbdVMEj2N927lcSXOy5gSQOYBF1yIChrulfgek+sf+EKZVDXdK/A9J9Y/8IQQCiIgIiIOz0O+Mqj+k7s3q2Cqfod8ZVH9J3ZvVsEBERAWrvGHbLeyDd7VDMQMg57AXAcgdlmB0FbREFNMYUkFBi2ro6SPVjjqJWNaPigPIA8y0632PvDmu61N2jloUBERAREQWO0M4Sw9WYGgudZZoZJnGTN8jA8nKRzW78wNgG7kUqAADIBcLoP8WVL0y9s9d2gIiICinuj/AAJh603s5VKyinuj/AmHrTezlQVyREQEREG/wB4c0PWYu0ariKneAPDmh6zF2jVcRAREQFDXdK/A9J9Y/wDCFMqhrulfgek+sf8AhCCAUREBERB2eh3xlUf0ndm9WwVT9DvjKo/pO7N6tggIiICIiCnWPvDmu61N2jloVvsfeHNd1qbtHLQoCIiAiIgtRoP8WVL0y9s9d2uE0H+LKl6Ze2eu7QEREBRT3R/gTD1pvZyqVlFPdH+BMPWm9nKgrkiIgIiIN/gDw5oesxdo1XEVO8AeHND1mLtGq4iAiIgKJe6OoXz4UgrGNJEc2TsuAc07TzZho/iClpYl1t1Ld7bJbq+LWjkaWuHKDych4g8CAUFJ0UqYn0IYgoKtzrAW1MW9ubmskA5HAkAkcoO3kG5c57V2NvmCT7TP60HHIux9q7G3zBJ9pn9ay7dogxrWzaj7Y2IfKkkaAPICXeYIP3oMoH1ukaGRu6Jr5HdGqWD+ZzVaRclo6wLRYItjoIJTJLIQZJCMs8hsDRwYNp2knMnbuA61AREQEREFOsfeHNd1qbtHLQrfY+8Oa7rU3aOWhQEREBERBajQf4sqXpl7Z67tcJoP8WVL0y9s9d2gIiICjfT9b312j8zRg/4MrJDlybYz5Pd5+RSQvKqp4aumdTVUQcx7S1zTtDgRkQebJBSFFLmL9B93pKwy4XcJ4jtDHODZGc2Zya4c+YPNy8p7V2NvmCT7TP60HHIux9q7G3zBJ9pn9ayKHRHjarl1DaO9ji6SRgA/mJ8wKDD0UW99y0hUkTQfcyCQkcBH7vbzZgDyq2y4bRlo7pMEUzppJRLUyAB8mWQaN+qzjq55Zk78gchkAO5QEREBERAREQEREBERAREQEREFUdMdsda9IlS3vWq2QiVp+VrgFxH8euOkFcUrZaScB0mOLa2N03e548zHJlnv3tcOLTs5wQDyg1uxPgu+4XeRd6QNaDkHNe1wdyEZHPI79oB5QEHPIiICLJt9DU3KrFLRR6z3bhmBn5SQFM2jTQ5UxVrLxisNaGEOZACHaxBzaXuBI1eOqM8+OW0EJN0ZWx1nwFSUckZa7vYe4EZEF5MjgRwILssuGS6dEQEREBERAREQEREBERAREQf/2Q=="/>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29702" name="AutoShape 6" descr="data:image/jpeg;base64,/9j/4AAQSkZJRgABAQAAAQABAAD/2wCEAAkGBwgHBhUIBwgUFRQXGR8ZGRgXGCAfHBYiIR4gHhkkHh8wHCgsIxsxICQdIjIoJiotLi4uGh80ODMtNyotMCwBCgoKBQUFDgUFDisZExkrKysrKysrKysrKysrKysrKysrKysrKysrKysrKysrKysrKysrKysrKysrKysrKysrK//AABEIAM8A8wMBIgACEQEDEQH/xAAcAAEAAgMBAQEAAAAAAAAAAAAABwgEBQYDAQL/xABMEAABAwICBQUIDggGAwAAAAABAAIDBAUGEQcSITFBUWFxdLMIEzY3gZGTsRUXIjI1QlJVcnOSobLRFDNUYoKi0tMjJFNjwcIlQ6P/xAAUAQEAAAAAAAAAAAAAAAAAAAAA/8QAFBEBAAAAAAAAAAAAAAAAAAAAAP/aAAwDAQACEQMRAD8AnFERARfl72xsL5HAADMk7gOOfMuCvmmHB9pkMTKx87gciIG6w8jiWtPkcUHfooxodOWEqmbvc8dTEPlPjBH8r3H7lIFnvFtvlH+l2itZKzlYc8jyEbweY7UGciIgIiICIiAoj0kaY4bJUutWGmNlmbsfK7bHGeIA+M7l25A8u0Dbab8Xy4aw0KOgkLZ6nNjXDYWMA/xHA8HbQ0bvfEjcqxIN5d8YYjvMhfcr1O/P4uuWt8jBk0eQLX0d0uNC/Xoq+WM782Pc0/cVhogk7B2me/WaVsF7caqHYDrfrWjlD/jHjk7PPlCsLYb1b8QWtlytVQHxu48QeIcODhyKlikLQvi+XDmKW0U8p/R6giN44Ncdkb+Y57DzE57ggtCiIgIiICIiAiEgDMrhr/pYwhZJTC6vMzxvbA3X/mzDc/4kHcoovpNOuE55u9zU9VGPlOjaQPsyOP3LvbDiC0Yhpf0qy17JW8dU7W8ms05Fp5iAg2aIiAiIgL45wa3WccgF9XF6YrpLadHlTLTuyc8CIHme4Nd5dXWQQrpX0j1OKrg63W2Yto2HIAbO/EH3zv3c9rR0E7d0dIiAtthnEd0wvc23Cz1JY4bx8WQfJe3i37xvBByK1KILj4LxNSYtw+y7UWzPY9meZjePfNP3EcoIPFbxQD3Nt1kZeKmzuJ1XxiUDgCxwafKQ4fZCn5AREQEREFbO6Gq3z46bAXbI4GADnJc4np2jzBRepX7ou3SU+Loq/V9xLCAD+8xxDh5izzqKEBERAX0Eg5gr4vSnglqahtPAwuc4hrQN5JOQHnQXRsVYbjZIK4n9ZEx/2mg/8rOWNbKQUFtio2nZGxrB/CAP+FkoCIiAiLnNIl2fZMEVVwheWubGQ0je1z8mMI5w5wKCFtMekmpvFwfYbLUFtMwlsjmn9e4bHbf9MbgBsO0nPZlFCIgLYWO83CwXJtxtNS6ORvEcRxBHFp5CteiC3mjzF9PjPDzbhG0NkadSVnyHAZ7P3SNo828FdOq39zxdX0mMn2/X9xPEdnK5numnyN1/OrIICIiAuC04UMlbo5nMTczGWSZDkDgHeYEnyLvV41dNDW0j6WqjDmPaWuadzgRkQfIgpEi6bSBg+swbfnUVQ0mJ2Zhk4SN6fljYHDgdu4gnmUBEXvRUlRX1baSihc+R51WtaMy4nkQSr3N9DJLimorgPcxwah6XvaW/cxysOuR0YYQGDcMto5SDM868xG7WO5o5mjIc5zPFdcgIiICIiDj9KODxjHDDqWDITxnXhJ+UBtaTyOGzp1TwVUKmCalqHU9TEWvaS1zXDItIORBHA5q764jH2jSzYy/zLyYagDITMAOtwAe34w8oOwbctiCqaKRbxoXxhb5cqSmjqG8HRvA2cM2u1Tn0ZrX0+ijG88moLG5vO6SMAfz+pBxSlrQRgeW53ZuJbjCRBCc4sxslkHEfusO3P5QGW5wW+wdoKjgmFViyrbJlt7zETqn6T9hI5mgdKmemp4aWnbT00TWMaA1rWjINA2AAcAg9EREBERAXJ6VqB9y0eVlPHvEevs/23CT/AKrrF8c1r2lrhmDsIPFBR1F2ulHA1Rg29nvUZNLISYX7Tlx1HH5Q594GfKBxSAiL9wxSTyiGGMuc4gBoGZcTsAA4nNBI2gC3uq9IDakN2QxPfnyZjvY8vuj5irNLgtD+CX4Qw+X17AKmfJ0g36gGeozPlGZJy4uI2gArvUBERARQ1pd0q1NnrnWDDTwJGjKWbeWE/FZw1st525Z5bCNkL1OJr/Vyd8qb3UuPKZnn/sgt9erNbr9b3UF3pGyxu3tdw5wd4dzggqJb1oCpJZjJZL06NvyJWa+XQ4FuzpBPOoV9nLv86z+ld+aezl3+dZ/Su/NBLdH3P1UZB+m4gYG8dSIknzuGX3qT8G4AsGD2a1spy6UjIzSbXkcgOQDRzNAz2Z5qqvs5d/nWf0rvzT2cu/zrP6V35oLpoqWtv15a7WbdpwfrX/muzwTpbv8AYKwMutS+qpyfdNkcXSNHEseTnnzEkHLLZvAWfReNFVQV1Iyro5Q+N7Q5rhucCMwV7IPKqqIaSmdU1UrWMaC5znHINA2kk8AodxNp4pKWrdT4dtvfmj/2yOLQTzMyzLeckHmXzujcQ1FNSQWCmlybKDJKOLg0jvY+jrax6Wt5NsCIJU9vnFX7DR+jk/vJ7fGKv2Kj9HJ/dUVoglT2+MVfsVH6OT+6nt8Yq/YqP0cn91RWiCVPb4xV+xUfo5P7qe3xir9io/Ryf3VFaIJht2n68xu/8lZoJB/tudGfvL/UpfwZjSzYxojPapvdt9/E7Y+PpHEc4zHlzCp+t/gXEVRhfFENzgkyaHBsg4OYSNcHybRzgHgguIiIgIop0v6T5cMzewthLTUFucjzt7xn70Bu4vI27dgGWw57IKrMU4hrZO+Vd8qXHnlfkOgZ5DyILg3O3UV2oXUVypWyRu3teMweTy8Qd4Kia/aBLdUTGWxXV8IPxJG64HMHZggdOsVB/s5d/nWf0rvzT2cu/wA6z+ld+aCWabuf6wyf5rEEYb+7ESfvcFJODNG2HsIvFRSQGSf/AFpci4cuqMsm8RsGeRyJKq77OXf51n9K7809nLv86z+ld+aC6aKlgvt4BzF1n9K7811eEdKuJcPVgdU1r6mL40czy45fuvOZafOOYoLUIsKzXWjvdqjudul1o5G6zT6weQg5gjgQQiCml2rXXK6y18g2yyOkPS5xcfWsREQEREBERAREQWl0G1L6jRvA2Q+8dI0dGuSPXl5F3yjrQJ4uo/rJPxKRUFb+6M8OY+rM7SVRYpT7ovw6j6sztJFFiAiIgIiICIiAiIgu3bznQRk/Ib6gshY9u+D4/oN9QWQgp1jyqkrca1k8p2mokHQA4taPIAB5FoVt8X+FlX1iXtHLUICIiAiIgIiIOos2OrzZray30b26jM8s8+JLjx5SV8XMIgIiICIiAiIgIiILPaBPF1H9ZJ+JSKo60CeLqP6yT8SkVBW/ui/DqPqzO0kUWKU+6L8Oo+rM7SRRYgIiICIiAiIgIiILt274Pj+g31BZCx7d8Hx/Qb6gshBTPF/hZV9Yl7Ry1C2+L/Cyr6xL2jlqEBERAREQEREBERAREQEREBERAREQWe0CeLqP6yT8SkVR1oE8XUf1kn4lIqCt/dF+HUfVmdpIosUp90X4dR9WZ2kiixAREQEREBERAREQXbt3wfH9BvqCyFj274Pj+g31BZCCmeL/AAsq+sS9o5ahbfF/hZV9Yl7Ry1CAiIgIiICIiAiIgIvSeGSnndBM3JzSWkchByK80BERAREQEREFntAni6j+sk/EpFUeaBmObo5iLhvkkI5/dEesFSGgrf3Rfh1H1ZnaSKLFKfdF+HUfVmdpIosQEREBERAREQEREF27d8Hx/Qb6gshY9u+D4/oN9QWQgpni/wALKvrEvaOWoW4xi0sxdWNcNoqJR/8ARy06AiIgIiICIiAi946OqlZrxUzyDxDSR6kQSBplwPWWDEMl1poXOpp3GTXA2Rucc3NceG0+5z3ggbSCo4V354YqiEw1ETXNcMnNcMw4HeCOIUEaf8NWSy0NNU2m2Rwue9wd3tuqCAARsGz7kELoiICIiAtlh+xXHEV0bbrTTl73eZo3FzjwaOJW30YW6ju2O6ahuMAkje52s07jkxxGflAVrLTZ7ZZoTDabfFC07SI2ButznIbT0oPDC1khw3h6Gz0zs2xNyzyy1iSS45cM3EnyraoiCuvdH0sjMXQVRHuX04aOlr3l33Ob51EytTpbwScY4fzo2/5mHN0W3LXzy12E7tuQyJ3EDaBmqvV1FVW6rdSV1O6ORhyc1wyIPOEGOiIgIiICIiAv3FG+aURRNzJIAA4k7l+FKuhjR5V3a7x367Urm00ZD49bZ354ObMhxYDtJ3HIDbtyCxNLGYaZsRPvWgeYZL1REFddOmCKygvj8R0MLnwTbZCBn3p+463I07CDykjkziZXie1r2lr2gg7CDxUJ6e8MWK0YYirrVaYYZDUNYTG0NzaWSEjIZDeBw4IIJREQEREBZdqtldeK5tDbKV0sjjkGtGZ6TyDlJ2Dis7BtJBX4tpKOrjDo3zxtc0/GBeAR5lbiz2Cz2NpFotkMOeQcY2AF2W7M5ZnyoNHhHAlvseHIbdVMEj2N927lcSXOy5gSQOYBF1yIChrulfgek+sf+EKZVDXdK/A9J9Y/8IQQCiIgIiIOz0O+Mqj+k7s3q2Cqfod8ZVH9J3ZvVsEBERAWrvGHbLeyDd7VDMQMg57AXAcgdlmB0FbREFNMYUkFBi2ro6SPVjjqJWNaPigPIA8y0632PvDmu61N2jloUBERAREQWO0M4Sw9WYGgudZZoZJnGTN8jA8nKRzW78wNgG7kUqAADIBcLoP8WVL0y9s9d2gIiICinuj/AAJh603s5VKyinuj/AmHrTezlQVyREQEREG/wB4c0PWYu0ariKneAPDmh6zF2jVcRAREQFDXdK/A9J9Y/wDCFMqhrulfgek+sf8AhCCAUREBERB2eh3xlUf0ndm9WwVT9DvjKo/pO7N6tggIiICIiCnWPvDmu61N2jloVvsfeHNd1qbtHLQoCIiAiIgtRoP8WVL0y9s9d2uE0H+LKl6Ze2eu7QEREBRT3R/gTD1pvZyqVlFPdH+BMPWm9nKgrkiIgIiIN/gDw5oesxdo1XEVO8AeHND1mLtGq4iAiIgKJe6OoXz4UgrGNJEc2TsuAc07TzZho/iClpYl1t1Ld7bJbq+LWjkaWuHKDych4g8CAUFJ0UqYn0IYgoKtzrAW1MW9ubmskA5HAkAkcoO3kG5c57V2NvmCT7TP60HHIux9q7G3zBJ9pn9ay7dogxrWzaj7Y2IfKkkaAPICXeYIP3oMoH1ukaGRu6Jr5HdGqWD+ZzVaRclo6wLRYItjoIJTJLIQZJCMs8hsDRwYNp2knMnbuA61AREQEREFOsfeHNd1qbtHLQrfY+8Oa7rU3aOWhQEREBERBajQf4sqXpl7Z67tcJoP8WVL0y9s9d2gIiICjfT9b312j8zRg/4MrJDlybYz5Pd5+RSQvKqp4aumdTVUQcx7S1zTtDgRkQebJBSFFLmL9B93pKwy4XcJ4jtDHODZGc2Zya4c+YPNy8p7V2NvmCT7TP60HHIux9q7G3zBJ9pn9ayKHRHjarl1DaO9ji6SRgA/mJ8wKDD0UW99y0hUkTQfcyCQkcBH7vbzZgDyq2y4bRlo7pMEUzppJRLUyAB8mWQaN+qzjq55Zk78gchkAO5QEREBERAREQEREBERAREQEREFUdMdsda9IlS3vWq2QiVp+VrgFxH8euOkFcUrZaScB0mOLa2N03e548zHJlnv3tcOLTs5wQDyg1uxPgu+4XeRd6QNaDkHNe1wdyEZHPI79oB5QEHPIiICLJt9DU3KrFLRR6z3bhmBn5SQFM2jTQ5UxVrLxisNaGEOZACHaxBzaXuBI1eOqM8+OW0EJN0ZWx1nwFSUckZa7vYe4EZEF5MjgRwILssuGS6dEQEREBERAREQEREBERAREQf/2Q=="/>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CO"/>
          </a:p>
        </p:txBody>
      </p:sp>
      <p:pic>
        <p:nvPicPr>
          <p:cNvPr id="6159" name="Picture 15" descr="http://www.minsalud.gov.co/Fotosnoticiahome2013/sispro-carrusel-705-318.jpg">
            <a:hlinkClick r:id="rId2"/>
          </p:cNvPr>
          <p:cNvPicPr>
            <a:picLocks noChangeAspect="1" noChangeArrowheads="1"/>
          </p:cNvPicPr>
          <p:nvPr/>
        </p:nvPicPr>
        <p:blipFill>
          <a:blip r:embed="rId3" cstate="print"/>
          <a:srcRect l="9696" t="5374" r="7891" b="8645"/>
          <a:stretch>
            <a:fillRect/>
          </a:stretch>
        </p:blipFill>
        <p:spPr bwMode="auto">
          <a:xfrm>
            <a:off x="1547664" y="4365104"/>
            <a:ext cx="1872208" cy="881039"/>
          </a:xfrm>
          <a:prstGeom prst="rect">
            <a:avLst/>
          </a:prstGeom>
          <a:noFill/>
        </p:spPr>
      </p:pic>
      <p:sp>
        <p:nvSpPr>
          <p:cNvPr id="25" name="24 CuadroTexto"/>
          <p:cNvSpPr txBox="1"/>
          <p:nvPr/>
        </p:nvSpPr>
        <p:spPr>
          <a:xfrm>
            <a:off x="1403648" y="1772816"/>
            <a:ext cx="2520280" cy="369332"/>
          </a:xfrm>
          <a:prstGeom prst="rect">
            <a:avLst/>
          </a:prstGeom>
          <a:noFill/>
        </p:spPr>
        <p:txBody>
          <a:bodyPr wrap="square" rtlCol="0">
            <a:spAutoFit/>
          </a:bodyPr>
          <a:lstStyle/>
          <a:p>
            <a:pPr>
              <a:buFont typeface="Arial" pitchFamily="34" charset="0"/>
              <a:buChar char="•"/>
            </a:pPr>
            <a:r>
              <a:rPr lang="es-CO" dirty="0" smtClean="0">
                <a:solidFill>
                  <a:schemeClr val="bg1"/>
                </a:solidFill>
                <a:effectLst>
                  <a:outerShdw blurRad="38100" dist="38100" dir="2700000" algn="tl">
                    <a:srgbClr val="000000">
                      <a:alpha val="43137"/>
                    </a:srgbClr>
                  </a:outerShdw>
                </a:effectLst>
                <a:latin typeface="Arial Black" pitchFamily="34" charset="0"/>
              </a:rPr>
              <a:t> Fortalecimiento:</a:t>
            </a:r>
            <a:endParaRPr lang="es-CO" dirty="0">
              <a:solidFill>
                <a:schemeClr val="bg1"/>
              </a:solidFill>
              <a:effectLst>
                <a:outerShdw blurRad="38100" dist="38100" dir="2700000" algn="tl">
                  <a:srgbClr val="000000">
                    <a:alpha val="43137"/>
                  </a:srgbClr>
                </a:outerShdw>
              </a:effectLst>
              <a:latin typeface="Arial Black" pitchFamily="34" charset="0"/>
            </a:endParaRPr>
          </a:p>
        </p:txBody>
      </p:sp>
      <p:pic>
        <p:nvPicPr>
          <p:cNvPr id="16" name="Imagen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19672" y="2204864"/>
            <a:ext cx="1529730" cy="2088232"/>
          </a:xfrm>
          <a:prstGeom prst="rect">
            <a:avLst/>
          </a:prstGeom>
        </p:spPr>
      </p:pic>
      <p:pic>
        <p:nvPicPr>
          <p:cNvPr id="14" name="Picture 5" descr="C:\Users\lpareja\AppData\Local\Microsoft\Windows\Temporary Internet Files\Content.Outlook\IFRYER22\LOGO-01.jpg"/>
          <p:cNvPicPr>
            <a:picLocks noChangeAspect="1" noChangeArrowheads="1"/>
          </p:cNvPicPr>
          <p:nvPr/>
        </p:nvPicPr>
        <p:blipFill>
          <a:blip r:embed="rId5" cstate="print"/>
          <a:srcRect/>
          <a:stretch>
            <a:fillRect/>
          </a:stretch>
        </p:blipFill>
        <p:spPr bwMode="auto">
          <a:xfrm>
            <a:off x="5543903" y="2419022"/>
            <a:ext cx="1740870" cy="649938"/>
          </a:xfrm>
          <a:prstGeom prst="rect">
            <a:avLst/>
          </a:prstGeom>
          <a:noFill/>
        </p:spPr>
      </p:pic>
      <p:pic>
        <p:nvPicPr>
          <p:cNvPr id="15" name="Picture 11" descr="http://www.periodicoelpulso.com/images/0712dic/debate/deb-02.jpg">
            <a:hlinkClick r:id="rId6"/>
          </p:cNvPr>
          <p:cNvPicPr>
            <a:picLocks noChangeAspect="1" noChangeArrowheads="1"/>
          </p:cNvPicPr>
          <p:nvPr/>
        </p:nvPicPr>
        <p:blipFill>
          <a:blip r:embed="rId7" cstate="print"/>
          <a:srcRect/>
          <a:stretch>
            <a:fillRect/>
          </a:stretch>
        </p:blipFill>
        <p:spPr bwMode="auto">
          <a:xfrm>
            <a:off x="5543902" y="4941169"/>
            <a:ext cx="2484482" cy="720079"/>
          </a:xfrm>
          <a:prstGeom prst="rect">
            <a:avLst/>
          </a:prstGeom>
          <a:noFill/>
        </p:spPr>
      </p:pic>
      <p:pic>
        <p:nvPicPr>
          <p:cNvPr id="17" name="Picture 13" descr="http://aplicacionesproduccion.ins.gov.co/IAAS/images/INS.jpg">
            <a:hlinkClick r:id="rId8"/>
          </p:cNvPr>
          <p:cNvPicPr>
            <a:picLocks noChangeAspect="1" noChangeArrowheads="1"/>
          </p:cNvPicPr>
          <p:nvPr/>
        </p:nvPicPr>
        <p:blipFill>
          <a:blip r:embed="rId9" cstate="print"/>
          <a:srcRect/>
          <a:stretch>
            <a:fillRect/>
          </a:stretch>
        </p:blipFill>
        <p:spPr bwMode="auto">
          <a:xfrm>
            <a:off x="5543903" y="3551807"/>
            <a:ext cx="1813590" cy="957313"/>
          </a:xfrm>
          <a:prstGeom prst="rect">
            <a:avLst/>
          </a:prstGeom>
          <a:noFill/>
        </p:spPr>
      </p:pic>
      <p:sp>
        <p:nvSpPr>
          <p:cNvPr id="21" name="20 CuadroTexto"/>
          <p:cNvSpPr txBox="1"/>
          <p:nvPr/>
        </p:nvSpPr>
        <p:spPr>
          <a:xfrm>
            <a:off x="395536" y="5949280"/>
            <a:ext cx="7056784" cy="369332"/>
          </a:xfrm>
          <a:prstGeom prst="rect">
            <a:avLst/>
          </a:prstGeom>
          <a:noFill/>
        </p:spPr>
        <p:txBody>
          <a:bodyPr wrap="square" rtlCol="0">
            <a:spAutoFit/>
          </a:bodyPr>
          <a:lstStyle/>
          <a:p>
            <a:pPr>
              <a:buFont typeface="Arial" pitchFamily="34" charset="0"/>
              <a:buChar char="•"/>
            </a:pPr>
            <a:r>
              <a:rPr lang="es-CO" dirty="0" smtClean="0">
                <a:solidFill>
                  <a:schemeClr val="bg1"/>
                </a:solidFill>
                <a:effectLst>
                  <a:outerShdw blurRad="38100" dist="38100" dir="2700000" algn="tl">
                    <a:srgbClr val="000000">
                      <a:alpha val="43137"/>
                    </a:srgbClr>
                  </a:outerShdw>
                </a:effectLst>
                <a:latin typeface="Arial Black" pitchFamily="34" charset="0"/>
              </a:rPr>
              <a:t> Traslado de competencias y procesos pensionales</a:t>
            </a:r>
            <a:endParaRPr lang="es-CO" dirty="0">
              <a:solidFill>
                <a:schemeClr val="bg1"/>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3 Título"/>
          <p:cNvSpPr>
            <a:spLocks noGrp="1"/>
          </p:cNvSpPr>
          <p:nvPr>
            <p:ph type="ctrTitle"/>
          </p:nvPr>
        </p:nvSpPr>
        <p:spPr>
          <a:xfrm>
            <a:off x="688032" y="1844824"/>
            <a:ext cx="7772400" cy="2808312"/>
          </a:xfrm>
        </p:spPr>
        <p:txBody>
          <a:bodyPr>
            <a:noAutofit/>
          </a:bodyPr>
          <a:lstStyle/>
          <a:p>
            <a:r>
              <a:rPr lang="es-CO" sz="60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Los problemas de la salud NO dan espera…</a:t>
            </a:r>
            <a:endParaRPr lang="es-CO" sz="6000" b="1" dirty="0">
              <a:solidFill>
                <a:schemeClr val="bg1"/>
              </a:solidFill>
              <a:effectLst>
                <a:outerShdw blurRad="38100" dist="38100" dir="2700000" algn="tl">
                  <a:srgbClr val="000000">
                    <a:alpha val="43137"/>
                  </a:srgbClr>
                </a:outerShdw>
              </a:effectLst>
              <a:latin typeface="Arial Black" pitchFamily="34" charset="0"/>
              <a:cs typeface="Arial" pitchFamily="34" charset="0"/>
            </a:endParaRPr>
          </a:p>
        </p:txBody>
      </p:sp>
      <p:pic>
        <p:nvPicPr>
          <p:cNvPr id="8" name="Imagen 1"/>
          <p:cNvPicPr>
            <a:picLocks noChangeAspect="1"/>
          </p:cNvPicPr>
          <p:nvPr/>
        </p:nvPicPr>
        <p:blipFill>
          <a:blip r:embed="rId2" cstate="print">
            <a:biLevel thresh="25000"/>
            <a:extLst>
              <a:ext uri="{BEBA8EAE-BF5A-486C-A8C5-ECC9F3942E4B}">
                <a14:imgProps xmlns:a14="http://schemas.microsoft.com/office/drawing/2010/main" xmlns="">
                  <a14:imgLayer r:embed="rId3">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6956389" y="4392353"/>
            <a:ext cx="2060848" cy="2060848"/>
          </a:xfrm>
          <a:prstGeom prst="rect">
            <a:avLst/>
          </a:prstGeom>
          <a:effectLst>
            <a:outerShdw blurRad="50800" dist="38100" dir="8100000" algn="tr"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solidFill>
                  <a:schemeClr val="bg1"/>
                </a:solidFill>
                <a:effectLst>
                  <a:outerShdw blurRad="38100" dist="38100" dir="2700000" algn="tl">
                    <a:srgbClr val="000000">
                      <a:alpha val="43137"/>
                    </a:srgbClr>
                  </a:outerShdw>
                </a:effectLst>
                <a:latin typeface="Arial Black" pitchFamily="34" charset="0"/>
              </a:rPr>
              <a:t>355 municipios con IPS </a:t>
            </a:r>
            <a:r>
              <a:rPr lang="es-CO" dirty="0" smtClean="0">
                <a:effectLst>
                  <a:outerShdw blurRad="38100" dist="38100" dir="2700000" algn="tl">
                    <a:srgbClr val="000000">
                      <a:alpha val="43137"/>
                    </a:srgbClr>
                  </a:outerShdw>
                </a:effectLst>
              </a:rPr>
              <a:t>f</a:t>
            </a:r>
            <a:r>
              <a:rPr lang="es-CO" dirty="0" smtClean="0">
                <a:solidFill>
                  <a:schemeClr val="bg1"/>
                </a:solidFill>
                <a:effectLst>
                  <a:outerShdw blurRad="38100" dist="38100" dir="2700000" algn="tl">
                    <a:srgbClr val="000000">
                      <a:alpha val="43137"/>
                    </a:srgbClr>
                  </a:outerShdw>
                </a:effectLst>
                <a:latin typeface="Arial Black" pitchFamily="34" charset="0"/>
              </a:rPr>
              <a:t>ortalecidas</a:t>
            </a:r>
          </a:p>
        </p:txBody>
      </p:sp>
      <p:sp>
        <p:nvSpPr>
          <p:cNvPr id="29700" name="AutoShape 4" descr="data:image/jpeg;base64,/9j/4AAQSkZJRgABAQAAAQABAAD/2wCEAAkGBwgHBhUIBwgUFRQXGR8ZGRgXGCAfHBYiIR4gHhkkHh8wHCgsIxsxICQdIjIoJiotLi4uGh80ODMtNyotMCwBCgoKBQUFDgUFDisZExkrKysrKysrKysrKysrKysrKysrKysrKysrKysrKysrKysrKysrKysrKysrKysrKysrK//AABEIAM8A8wMBIgACEQEDEQH/xAAcAAEAAgMBAQEAAAAAAAAAAAAABwgEBQYDAQL/xABMEAABAwICBQUIDggGAwAAAAABAAIDBAUGEQcSITFBUWFxdLMIEzY3gZGTsRUXIjI1QlJVcnOSobLRFDNUYoKi0tMjJFNjwcIlQ6P/xAAUAQEAAAAAAAAAAAAAAAAAAAAA/8QAFBEBAAAAAAAAAAAAAAAAAAAAAP/aAAwDAQACEQMRAD8AnFERARfl72xsL5HAADMk7gOOfMuCvmmHB9pkMTKx87gciIG6w8jiWtPkcUHfooxodOWEqmbvc8dTEPlPjBH8r3H7lIFnvFtvlH+l2itZKzlYc8jyEbweY7UGciIgIiICIiAoj0kaY4bJUutWGmNlmbsfK7bHGeIA+M7l25A8u0Dbab8Xy4aw0KOgkLZ6nNjXDYWMA/xHA8HbQ0bvfEjcqxIN5d8YYjvMhfcr1O/P4uuWt8jBk0eQLX0d0uNC/Xoq+WM782Pc0/cVhogk7B2me/WaVsF7caqHYDrfrWjlD/jHjk7PPlCsLYb1b8QWtlytVQHxu48QeIcODhyKlikLQvi+XDmKW0U8p/R6giN44Ncdkb+Y57DzE57ggtCiIgIiICIiAiEgDMrhr/pYwhZJTC6vMzxvbA3X/mzDc/4kHcoovpNOuE55u9zU9VGPlOjaQPsyOP3LvbDiC0Yhpf0qy17JW8dU7W8ms05Fp5iAg2aIiAiIgL45wa3WccgF9XF6YrpLadHlTLTuyc8CIHme4Nd5dXWQQrpX0j1OKrg63W2Yto2HIAbO/EH3zv3c9rR0E7d0dIiAtthnEd0wvc23Cz1JY4bx8WQfJe3i37xvBByK1KILj4LxNSYtw+y7UWzPY9meZjePfNP3EcoIPFbxQD3Nt1kZeKmzuJ1XxiUDgCxwafKQ4fZCn5AREQEREFbO6Gq3z46bAXbI4GADnJc4np2jzBRepX7ou3SU+Loq/V9xLCAD+8xxDh5izzqKEBERAX0Eg5gr4vSnglqahtPAwuc4hrQN5JOQHnQXRsVYbjZIK4n9ZEx/2mg/8rOWNbKQUFtio2nZGxrB/CAP+FkoCIiAiLnNIl2fZMEVVwheWubGQ0je1z8mMI5w5wKCFtMekmpvFwfYbLUFtMwlsjmn9e4bHbf9MbgBsO0nPZlFCIgLYWO83CwXJtxtNS6ORvEcRxBHFp5CteiC3mjzF9PjPDzbhG0NkadSVnyHAZ7P3SNo828FdOq39zxdX0mMn2/X9xPEdnK5numnyN1/OrIICIiAuC04UMlbo5nMTczGWSZDkDgHeYEnyLvV41dNDW0j6WqjDmPaWuadzgRkQfIgpEi6bSBg+swbfnUVQ0mJ2Zhk4SN6fljYHDgdu4gnmUBEXvRUlRX1baSihc+R51WtaMy4nkQSr3N9DJLimorgPcxwah6XvaW/cxysOuR0YYQGDcMto5SDM868xG7WO5o5mjIc5zPFdcgIiICIiDj9KODxjHDDqWDITxnXhJ+UBtaTyOGzp1TwVUKmCalqHU9TEWvaS1zXDItIORBHA5q764jH2jSzYy/zLyYagDITMAOtwAe34w8oOwbctiCqaKRbxoXxhb5cqSmjqG8HRvA2cM2u1Tn0ZrX0+ijG88moLG5vO6SMAfz+pBxSlrQRgeW53ZuJbjCRBCc4sxslkHEfusO3P5QGW5wW+wdoKjgmFViyrbJlt7zETqn6T9hI5mgdKmemp4aWnbT00TWMaA1rWjINA2AAcAg9EREBERAXJ6VqB9y0eVlPHvEevs/23CT/AKrrF8c1r2lrhmDsIPFBR1F2ulHA1Rg29nvUZNLISYX7Tlx1HH5Q594GfKBxSAiL9wxSTyiGGMuc4gBoGZcTsAA4nNBI2gC3uq9IDakN2QxPfnyZjvY8vuj5irNLgtD+CX4Qw+X17AKmfJ0g36gGeozPlGZJy4uI2gArvUBERARQ1pd0q1NnrnWDDTwJGjKWbeWE/FZw1st525Z5bCNkL1OJr/Vyd8qb3UuPKZnn/sgt9erNbr9b3UF3pGyxu3tdw5wd4dzggqJb1oCpJZjJZL06NvyJWa+XQ4FuzpBPOoV9nLv86z+ld+aezl3+dZ/Su/NBLdH3P1UZB+m4gYG8dSIknzuGX3qT8G4AsGD2a1spy6UjIzSbXkcgOQDRzNAz2Z5qqvs5d/nWf0rvzT2cu/zrP6V35oLpoqWtv15a7WbdpwfrX/muzwTpbv8AYKwMutS+qpyfdNkcXSNHEseTnnzEkHLLZvAWfReNFVQV1Iyro5Q+N7Q5rhucCMwV7IPKqqIaSmdU1UrWMaC5znHINA2kk8AodxNp4pKWrdT4dtvfmj/2yOLQTzMyzLeckHmXzujcQ1FNSQWCmlybKDJKOLg0jvY+jrax6Wt5NsCIJU9vnFX7DR+jk/vJ7fGKv2Kj9HJ/dUVoglT2+MVfsVH6OT+6nt8Yq/YqP0cn91RWiCVPb4xV+xUfo5P7qe3xir9io/Ryf3VFaIJht2n68xu/8lZoJB/tudGfvL/UpfwZjSzYxojPapvdt9/E7Y+PpHEc4zHlzCp+t/gXEVRhfFENzgkyaHBsg4OYSNcHybRzgHgguIiIgIop0v6T5cMzewthLTUFucjzt7xn70Bu4vI27dgGWw57IKrMU4hrZO+Vd8qXHnlfkOgZ5DyILg3O3UV2oXUVypWyRu3teMweTy8Qd4Kia/aBLdUTGWxXV8IPxJG64HMHZggdOsVB/s5d/nWf0rvzT2cu/wA6z+ld+aCWabuf6wyf5rEEYb+7ESfvcFJODNG2HsIvFRSQGSf/AFpci4cuqMsm8RsGeRyJKq77OXf51n9K7809nLv86z+ld+aC6aKlgvt4BzF1n9K7811eEdKuJcPVgdU1r6mL40czy45fuvOZafOOYoLUIsKzXWjvdqjudul1o5G6zT6weQg5gjgQQiCml2rXXK6y18g2yyOkPS5xcfWsREQEREBERAREQWl0G1L6jRvA2Q+8dI0dGuSPXl5F3yjrQJ4uo/rJPxKRUFb+6M8OY+rM7SVRYpT7ovw6j6sztJFFiAiIgIiICIiAiIgu3bznQRk/Ib6gshY9u+D4/oN9QWQgp1jyqkrca1k8p2mokHQA4taPIAB5FoVt8X+FlX1iXtHLUICIiAiIgIiIOos2OrzZray30b26jM8s8+JLjx5SV8XMIgIiICIiAiIgIiILPaBPF1H9ZJ+JSKo60CeLqP6yT8SkVBW/ui/DqPqzO0kUWKU+6L8Oo+rM7SRRYgIiICIiAiIgIiILt274Pj+g31BZCx7d8Hx/Qb6gshBTPF/hZV9Yl7Ry1C2+L/Cyr6xL2jlqEBERAREQEREBERAREQEREBERAREQWe0CeLqP6yT8SkVR1oE8XUf1kn4lIqCt/dF+HUfVmdpIosUp90X4dR9WZ2kiixAREQEREBERAREQXbt3wfH9BvqCyFj274Pj+g31BZCCmeL/AAsq+sS9o5ahbfF/hZV9Yl7Ry1CAiIgIiICIiAiIgIvSeGSnndBM3JzSWkchByK80BERAREQEREFntAni6j+sk/EpFUeaBmObo5iLhvkkI5/dEesFSGgrf3Rfh1H1ZnaSKLFKfdF+HUfVmdpIosQEREBERAREQEREF27d8Hx/Qb6gshY9u+D4/oN9QWQgpni/wALKvrEvaOWoW4xi0sxdWNcNoqJR/8ARy06AiIgIiICIiAi946OqlZrxUzyDxDSR6kQSBplwPWWDEMl1poXOpp3GTXA2Rucc3NceG0+5z3ggbSCo4V354YqiEw1ETXNcMnNcMw4HeCOIUEaf8NWSy0NNU2m2Rwue9wd3tuqCAARsGz7kELoiICIiAtlh+xXHEV0bbrTTl73eZo3FzjwaOJW30YW6ju2O6ahuMAkje52s07jkxxGflAVrLTZ7ZZoTDabfFC07SI2ButznIbT0oPDC1khw3h6Gz0zs2xNyzyy1iSS45cM3EnyraoiCuvdH0sjMXQVRHuX04aOlr3l33Ob51EytTpbwScY4fzo2/5mHN0W3LXzy12E7tuQyJ3EDaBmqvV1FVW6rdSV1O6ORhyc1wyIPOEGOiIgIiICIiAv3FG+aURRNzJIAA4k7l+FKuhjR5V3a7x367Urm00ZD49bZ354ObMhxYDtJ3HIDbtyCxNLGYaZsRPvWgeYZL1REFddOmCKygvj8R0MLnwTbZCBn3p+463I07CDykjkziZXie1r2lr2gg7CDxUJ6e8MWK0YYirrVaYYZDUNYTG0NzaWSEjIZDeBw4IIJREQEREBZdqtldeK5tDbKV0sjjkGtGZ6TyDlJ2Dis7BtJBX4tpKOrjDo3zxtc0/GBeAR5lbiz2Cz2NpFotkMOeQcY2AF2W7M5ZnyoNHhHAlvseHIbdVMEj2N927lcSXOy5gSQOYBF1yIChrulfgek+sf+EKZVDXdK/A9J9Y/8IQQCiIgIiIOz0O+Mqj+k7s3q2Cqfod8ZVH9J3ZvVsEBERAWrvGHbLeyDd7VDMQMg57AXAcgdlmB0FbREFNMYUkFBi2ro6SPVjjqJWNaPigPIA8y0632PvDmu61N2jloUBERAREQWO0M4Sw9WYGgudZZoZJnGTN8jA8nKRzW78wNgG7kUqAADIBcLoP8WVL0y9s9d2gIiICinuj/AAJh603s5VKyinuj/AmHrTezlQVyREQEREG/wB4c0PWYu0ariKneAPDmh6zF2jVcRAREQFDXdK/A9J9Y/wDCFMqhrulfgek+sf8AhCCAUREBERB2eh3xlUf0ndm9WwVT9DvjKo/pO7N6tggIiICIiCnWPvDmu61N2jloVvsfeHNd1qbtHLQoCIiAiIgtRoP8WVL0y9s9d2uE0H+LKl6Ze2eu7QEREBRT3R/gTD1pvZyqVlFPdH+BMPWm9nKgrkiIgIiIN/gDw5oesxdo1XEVO8AeHND1mLtGq4iAiIgKJe6OoXz4UgrGNJEc2TsuAc07TzZho/iClpYl1t1Ld7bJbq+LWjkaWuHKDych4g8CAUFJ0UqYn0IYgoKtzrAW1MW9ubmskA5HAkAkcoO3kG5c57V2NvmCT7TP60HHIux9q7G3zBJ9pn9ay7dogxrWzaj7Y2IfKkkaAPICXeYIP3oMoH1ukaGRu6Jr5HdGqWD+ZzVaRclo6wLRYItjoIJTJLIQZJCMs8hsDRwYNp2knMnbuA61AREQEREFOsfeHNd1qbtHLQrfY+8Oa7rU3aOWhQEREBERBajQf4sqXpl7Z67tcJoP8WVL0y9s9d2gIiICjfT9b312j8zRg/4MrJDlybYz5Pd5+RSQvKqp4aumdTVUQcx7S1zTtDgRkQebJBSFFLmL9B93pKwy4XcJ4jtDHODZGc2Zya4c+YPNy8p7V2NvmCT7TP60HHIux9q7G3zBJ9pn9ayKHRHjarl1DaO9ji6SRgA/mJ8wKDD0UW99y0hUkTQfcyCQkcBH7vbzZgDyq2y4bRlo7pMEUzppJRLUyAB8mWQaN+qzjq55Zk78gchkAO5QEREBERAREQEREBERAREQEREFUdMdsda9IlS3vWq2QiVp+VrgFxH8euOkFcUrZaScB0mOLa2N03e548zHJlnv3tcOLTs5wQDyg1uxPgu+4XeRd6QNaDkHNe1wdyEZHPI79oB5QEHPIiICLJt9DU3KrFLRR6z3bhmBn5SQFM2jTQ5UxVrLxisNaGEOZACHaxBzaXuBI1eOqM8+OW0EJN0ZWx1nwFSUckZa7vYe4EZEF5MjgRwILssuGS6dEQEREBERAREQEREBERAREQf/2Q=="/>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29702" name="AutoShape 6" descr="data:image/jpeg;base64,/9j/4AAQSkZJRgABAQAAAQABAAD/2wCEAAkGBwgHBhUIBwgUFRQXGR8ZGRgXGCAfHBYiIR4gHhkkHh8wHCgsIxsxICQdIjIoJiotLi4uGh80ODMtNyotMCwBCgoKBQUFDgUFDisZExkrKysrKysrKysrKysrKysrKysrKysrKysrKysrKysrKysrKysrKysrKysrKysrKysrK//AABEIAM8A8wMBIgACEQEDEQH/xAAcAAEAAgMBAQEAAAAAAAAAAAAABwgEBQYDAQL/xABMEAABAwICBQUIDggGAwAAAAABAAIDBAUGEQcSITFBUWFxdLMIEzY3gZGTsRUXIjI1QlJVcnOSobLRFDNUYoKi0tMjJFNjwcIlQ6P/xAAUAQEAAAAAAAAAAAAAAAAAAAAA/8QAFBEBAAAAAAAAAAAAAAAAAAAAAP/aAAwDAQACEQMRAD8AnFERARfl72xsL5HAADMk7gOOfMuCvmmHB9pkMTKx87gciIG6w8jiWtPkcUHfooxodOWEqmbvc8dTEPlPjBH8r3H7lIFnvFtvlH+l2itZKzlYc8jyEbweY7UGciIgIiICIiAoj0kaY4bJUutWGmNlmbsfK7bHGeIA+M7l25A8u0Dbab8Xy4aw0KOgkLZ6nNjXDYWMA/xHA8HbQ0bvfEjcqxIN5d8YYjvMhfcr1O/P4uuWt8jBk0eQLX0d0uNC/Xoq+WM782Pc0/cVhogk7B2me/WaVsF7caqHYDrfrWjlD/jHjk7PPlCsLYb1b8QWtlytVQHxu48QeIcODhyKlikLQvi+XDmKW0U8p/R6giN44Ncdkb+Y57DzE57ggtCiIgIiICIiAiEgDMrhr/pYwhZJTC6vMzxvbA3X/mzDc/4kHcoovpNOuE55u9zU9VGPlOjaQPsyOP3LvbDiC0Yhpf0qy17JW8dU7W8ms05Fp5iAg2aIiAiIgL45wa3WccgF9XF6YrpLadHlTLTuyc8CIHme4Nd5dXWQQrpX0j1OKrg63W2Yto2HIAbO/EH3zv3c9rR0E7d0dIiAtthnEd0wvc23Cz1JY4bx8WQfJe3i37xvBByK1KILj4LxNSYtw+y7UWzPY9meZjePfNP3EcoIPFbxQD3Nt1kZeKmzuJ1XxiUDgCxwafKQ4fZCn5AREQEREFbO6Gq3z46bAXbI4GADnJc4np2jzBRepX7ou3SU+Loq/V9xLCAD+8xxDh5izzqKEBERAX0Eg5gr4vSnglqahtPAwuc4hrQN5JOQHnQXRsVYbjZIK4n9ZEx/2mg/8rOWNbKQUFtio2nZGxrB/CAP+FkoCIiAiLnNIl2fZMEVVwheWubGQ0je1z8mMI5w5wKCFtMekmpvFwfYbLUFtMwlsjmn9e4bHbf9MbgBsO0nPZlFCIgLYWO83CwXJtxtNS6ORvEcRxBHFp5CteiC3mjzF9PjPDzbhG0NkadSVnyHAZ7P3SNo828FdOq39zxdX0mMn2/X9xPEdnK5numnyN1/OrIICIiAuC04UMlbo5nMTczGWSZDkDgHeYEnyLvV41dNDW0j6WqjDmPaWuadzgRkQfIgpEi6bSBg+swbfnUVQ0mJ2Zhk4SN6fljYHDgdu4gnmUBEXvRUlRX1baSihc+R51WtaMy4nkQSr3N9DJLimorgPcxwah6XvaW/cxysOuR0YYQGDcMto5SDM868xG7WO5o5mjIc5zPFdcgIiICIiDj9KODxjHDDqWDITxnXhJ+UBtaTyOGzp1TwVUKmCalqHU9TEWvaS1zXDItIORBHA5q764jH2jSzYy/zLyYagDITMAOtwAe34w8oOwbctiCqaKRbxoXxhb5cqSmjqG8HRvA2cM2u1Tn0ZrX0+ijG88moLG5vO6SMAfz+pBxSlrQRgeW53ZuJbjCRBCc4sxslkHEfusO3P5QGW5wW+wdoKjgmFViyrbJlt7zETqn6T9hI5mgdKmemp4aWnbT00TWMaA1rWjINA2AAcAg9EREBERAXJ6VqB9y0eVlPHvEevs/23CT/AKrrF8c1r2lrhmDsIPFBR1F2ulHA1Rg29nvUZNLISYX7Tlx1HH5Q594GfKBxSAiL9wxSTyiGGMuc4gBoGZcTsAA4nNBI2gC3uq9IDakN2QxPfnyZjvY8vuj5irNLgtD+CX4Qw+X17AKmfJ0g36gGeozPlGZJy4uI2gArvUBERARQ1pd0q1NnrnWDDTwJGjKWbeWE/FZw1st525Z5bCNkL1OJr/Vyd8qb3UuPKZnn/sgt9erNbr9b3UF3pGyxu3tdw5wd4dzggqJb1oCpJZjJZL06NvyJWa+XQ4FuzpBPOoV9nLv86z+ld+aezl3+dZ/Su/NBLdH3P1UZB+m4gYG8dSIknzuGX3qT8G4AsGD2a1spy6UjIzSbXkcgOQDRzNAz2Z5qqvs5d/nWf0rvzT2cu/zrP6V35oLpoqWtv15a7WbdpwfrX/muzwTpbv8AYKwMutS+qpyfdNkcXSNHEseTnnzEkHLLZvAWfReNFVQV1Iyro5Q+N7Q5rhucCMwV7IPKqqIaSmdU1UrWMaC5znHINA2kk8AodxNp4pKWrdT4dtvfmj/2yOLQTzMyzLeckHmXzujcQ1FNSQWCmlybKDJKOLg0jvY+jrax6Wt5NsCIJU9vnFX7DR+jk/vJ7fGKv2Kj9HJ/dUVoglT2+MVfsVH6OT+6nt8Yq/YqP0cn91RWiCVPb4xV+xUfo5P7qe3xir9io/Ryf3VFaIJht2n68xu/8lZoJB/tudGfvL/UpfwZjSzYxojPapvdt9/E7Y+PpHEc4zHlzCp+t/gXEVRhfFENzgkyaHBsg4OYSNcHybRzgHgguIiIgIop0v6T5cMzewthLTUFucjzt7xn70Bu4vI27dgGWw57IKrMU4hrZO+Vd8qXHnlfkOgZ5DyILg3O3UV2oXUVypWyRu3teMweTy8Qd4Kia/aBLdUTGWxXV8IPxJG64HMHZggdOsVB/s5d/nWf0rvzT2cu/wA6z+ld+aCWabuf6wyf5rEEYb+7ESfvcFJODNG2HsIvFRSQGSf/AFpci4cuqMsm8RsGeRyJKq77OXf51n9K7809nLv86z+ld+aC6aKlgvt4BzF1n9K7811eEdKuJcPVgdU1r6mL40czy45fuvOZafOOYoLUIsKzXWjvdqjudul1o5G6zT6weQg5gjgQQiCml2rXXK6y18g2yyOkPS5xcfWsREQEREBERAREQWl0G1L6jRvA2Q+8dI0dGuSPXl5F3yjrQJ4uo/rJPxKRUFb+6M8OY+rM7SVRYpT7ovw6j6sztJFFiAiIgIiICIiAiIgu3bznQRk/Ib6gshY9u+D4/oN9QWQgp1jyqkrca1k8p2mokHQA4taPIAB5FoVt8X+FlX1iXtHLUICIiAiIgIiIOos2OrzZray30b26jM8s8+JLjx5SV8XMIgIiICIiAiIgIiILPaBPF1H9ZJ+JSKo60CeLqP6yT8SkVBW/ui/DqPqzO0kUWKU+6L8Oo+rM7SRRYgIiICIiAiIgIiILt274Pj+g31BZCx7d8Hx/Qb6gshBTPF/hZV9Yl7Ry1C2+L/Cyr6xL2jlqEBERAREQEREBERAREQEREBERAREQWe0CeLqP6yT8SkVR1oE8XUf1kn4lIqCt/dF+HUfVmdpIosUp90X4dR9WZ2kiixAREQEREBERAREQXbt3wfH9BvqCyFj274Pj+g31BZCCmeL/AAsq+sS9o5ahbfF/hZV9Yl7Ry1CAiIgIiICIiAiIgIvSeGSnndBM3JzSWkchByK80BERAREQEREFntAni6j+sk/EpFUeaBmObo5iLhvkkI5/dEesFSGgrf3Rfh1H1ZnaSKLFKfdF+HUfVmdpIosQEREBERAREQEREF27d8Hx/Qb6gshY9u+D4/oN9QWQgpni/wALKvrEvaOWoW4xi0sxdWNcNoqJR/8ARy06AiIgIiICIiAi946OqlZrxUzyDxDSR6kQSBplwPWWDEMl1poXOpp3GTXA2Rucc3NceG0+5z3ggbSCo4V354YqiEw1ETXNcMnNcMw4HeCOIUEaf8NWSy0NNU2m2Rwue9wd3tuqCAARsGz7kELoiICIiAtlh+xXHEV0bbrTTl73eZo3FzjwaOJW30YW6ju2O6ahuMAkje52s07jkxxGflAVrLTZ7ZZoTDabfFC07SI2ButznIbT0oPDC1khw3h6Gz0zs2xNyzyy1iSS45cM3EnyraoiCuvdH0sjMXQVRHuX04aOlr3l33Ob51EytTpbwScY4fzo2/5mHN0W3LXzy12E7tuQyJ3EDaBmqvV1FVW6rdSV1O6ORhyc1wyIPOEGOiIgIiICIiAv3FG+aURRNzJIAA4k7l+FKuhjR5V3a7x367Urm00ZD49bZ354ObMhxYDtJ3HIDbtyCxNLGYaZsRPvWgeYZL1REFddOmCKygvj8R0MLnwTbZCBn3p+463I07CDykjkziZXie1r2lr2gg7CDxUJ6e8MWK0YYirrVaYYZDUNYTG0NzaWSEjIZDeBw4IIJREQEREBZdqtldeK5tDbKV0sjjkGtGZ6TyDlJ2Dis7BtJBX4tpKOrjDo3zxtc0/GBeAR5lbiz2Cz2NpFotkMOeQcY2AF2W7M5ZnyoNHhHAlvseHIbdVMEj2N927lcSXOy5gSQOYBF1yIChrulfgek+sf+EKZVDXdK/A9J9Y/8IQQCiIgIiIOz0O+Mqj+k7s3q2Cqfod8ZVH9J3ZvVsEBERAWrvGHbLeyDd7VDMQMg57AXAcgdlmB0FbREFNMYUkFBi2ro6SPVjjqJWNaPigPIA8y0632PvDmu61N2jloUBERAREQWO0M4Sw9WYGgudZZoZJnGTN8jA8nKRzW78wNgG7kUqAADIBcLoP8WVL0y9s9d2gIiICinuj/AAJh603s5VKyinuj/AmHrTezlQVyREQEREG/wB4c0PWYu0ariKneAPDmh6zF2jVcRAREQFDXdK/A9J9Y/wDCFMqhrulfgek+sf8AhCCAUREBERB2eh3xlUf0ndm9WwVT9DvjKo/pO7N6tggIiICIiCnWPvDmu61N2jloVvsfeHNd1qbtHLQoCIiAiIgtRoP8WVL0y9s9d2uE0H+LKl6Ze2eu7QEREBRT3R/gTD1pvZyqVlFPdH+BMPWm9nKgrkiIgIiIN/gDw5oesxdo1XEVO8AeHND1mLtGq4iAiIgKJe6OoXz4UgrGNJEc2TsuAc07TzZho/iClpYl1t1Ld7bJbq+LWjkaWuHKDych4g8CAUFJ0UqYn0IYgoKtzrAW1MW9ubmskA5HAkAkcoO3kG5c57V2NvmCT7TP60HHIux9q7G3zBJ9pn9ay7dogxrWzaj7Y2IfKkkaAPICXeYIP3oMoH1ukaGRu6Jr5HdGqWD+ZzVaRclo6wLRYItjoIJTJLIQZJCMs8hsDRwYNp2knMnbuA61AREQEREFOsfeHNd1qbtHLQrfY+8Oa7rU3aOWhQEREBERBajQf4sqXpl7Z67tcJoP8WVL0y9s9d2gIiICjfT9b312j8zRg/4MrJDlybYz5Pd5+RSQvKqp4aumdTVUQcx7S1zTtDgRkQebJBSFFLmL9B93pKwy4XcJ4jtDHODZGc2Zya4c+YPNy8p7V2NvmCT7TP60HHIux9q7G3zBJ9pn9ayKHRHjarl1DaO9ji6SRgA/mJ8wKDD0UW99y0hUkTQfcyCQkcBH7vbzZgDyq2y4bRlo7pMEUzppJRLUyAB8mWQaN+qzjq55Zk78gchkAO5QEREBERAREQEREBERAREQEREFUdMdsda9IlS3vWq2QiVp+VrgFxH8euOkFcUrZaScB0mOLa2N03e548zHJlnv3tcOLTs5wQDyg1uxPgu+4XeRd6QNaDkHNe1wdyEZHPI79oB5QEHPIiICLJt9DU3KrFLRR6z3bhmBn5SQFM2jTQ5UxVrLxisNaGEOZACHaxBzaXuBI1eOqM8+OW0EJN0ZWx1nwFSUckZa7vYe4EZEF5MjgRwILssuGS6dEQEREBERAREQEREBERAREQf/2Q=="/>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38926" name="AutoShape 14" descr="data:image/jpeg;base64,/9j/4AAQSkZJRgABAQAAAQABAAD/2wCEAAkGBg0MDw8NEA0QERIODxQSEhANFhUQEhAOFBEVFBQQExUXJyoeFxknJRIVIi8sJCcpOCwwFR4xNTIqNSY3LSkBCQoKDgwOGg8PGiskHiQ1MjU1LTUuNSksNSwyKy8pNCwsNSwpKTUsLCwvNSksKTQvKjUqKSwsLCwsNCwsLCwsLP/AABEIAIQAuAMBIgACEQEDEQH/xAAcAAEAAwADAQEAAAAAAAAAAAAABQYHAQMEAgj/xABFEAABAwICBQISCQQDAQAAAAAAAQIDBBEFEgYHEyExIlEUFRc0QUJTVGFxc4GSk7Kz0dIjMjU2cnR1obEzQ1KRJGJjFv/EABkBAQADAQEAAAAAAAAAAAAAAAACAwQFAf/EACgRAQACAQIFAgcBAAAAAAAAAAABAgMRMQQSE0FxIbEUMjM0QlGRYf/aAAwDAQACEQMRAD8A3EAAAAAAAAAAAAAAAAAAAAAAAAAAAAAAAAAAAAAAAAAAAeSuxOCmbmmmjiTnlcjL25r8fMVmq1oUObZ0zJ6yTsNpWKqL4br2PEik60tbaELZK13lcQUdcT0kq+VFRU9GxN6dFO2j3W7VbcL/AIUH/wBxiNFuxDCZUanGei+lj8ap2E8ObzEulPbT+odavfX+LwCAwnTrDKyyR1bEcvaS/RO8VnWv5ieQrms19JhZW0W9YlyADxIAAAAAAAAAAAAAAAAIPFdNMNo7pLVx5k7SNdo+6djK29l8Z7sZweKugfTS5sklr5FVrty3SyoUbSnD6fAI6d9DhsMj3vcjnTMfO5MrboqLfcpbjrW06TuqyWtWNY2e9dYFTV7sOwqonReE0/0MXG2ZF7ZPOgTBtIa7rivio2L/AG6NuZ9ubMvDx5io9WXEe4UvoyfMOrNiPcKX0ZPmNXRvHy1j3ZOvSfmtPsvFFqxw5jtpMktVIvGSrer1VedUSyL5yz0lFFA3JFEyNqdrG1GN/wBIZB1ZsR7hS+jJ8w6s2I9wpfRk+YhbBmtv7p14jDXb2bMDGerNiPcKX0ZPmHVmxHuFL6MnzEfhciXxeNpmLaHYdW3WakjVy9u1Mj78+ZtlXzkEur+qo9+HYpPCicIKj6WHxJ/inmUqHVmxHuFL6MnzDqzYj3Cl9GT5icYc0eiuc2CfVbk0hx2h3VWGtqmJ/doF5Vr8cm+/ish7sM1k4XULkdMsEl7LHVJslR3Mq/V/cofVlxHuFL6MnzHEOm1Ris0MVRhtJMySaOJz9lI5zGukajrPvybI6/E9nBO9q/ySOIiPSttfMNkhnZI1Hsc1zXJdHMVHNVOdFTcp9lUodXVLSTsnpp6mBGvzPhjkXZS27DkXfbz9gtRjtERtLbWbT80OQARSAAAAAAAAAAAOFQ5AGAaT6BVWExRzTSQuSSRI0SJXKubI511uibuQp56HRCoqKGbEmviSKBXI5rldnXLa9kRLdtzmi66esqb82nuJSJ0a+7df+KX+GHTrltOOLf65VsNYyTXtop+i+iVRizpGQvjasTUcu1VyIqKtktZF5jnSXRGbC3xxSzRSSSpdI4M7nI29kVbonFdyc5bNSv8AXrPJR+2o0umZR6QwVVQ1djaJyOtdEa1iszW7OV28lOW3VmvbRGMVelFu8yoGI4bNSSLDNGsb0a1ysda6I5Lpe3BT10OjdRNVtoHN2MzltaZHWRcuZL5UXcvPwJTWZUsmxKWSN7XsfFErXMW7XJs03oqG608TbNflTMrGpmtvypvRL829f9nmTPNKxOm73Fw8XtaNdmF6R6uqzDIFqZZYHNR7WWiVyuu5bJxREOnRfQSqxaOSWGSFqRPyKkquRVXKjrpZF3bzS9bv2Y7y8XtEdqV61qvzKe6YQjNfpc/dOcFOtFO2jMmYHK6s6ARzNpt1gzb8mdHK297Xtu5jadX2i8+E08sMz43Okn2iLErlTLs2N33RN/IUzKm+8CfqbvfON3IcVedIr+0+ExxrNv0AAwugAAAAAAAAAAAAAAAAz7XT1lTfm09xKRGjP3ar/wAUv8MJfXT1lTfm09xKRGjP3br/AMUv8MN1PpV8uff61vD41Kf16vyUftqaNpBo3S4nGkVRHmRFux7eS+Ny9lrux/C2M51Kf16zyTPbU0uTSCjbUNpFqY0ndwizJm4Xt4F8ClfEa9WZhbw+nSiLME0uwFuG1ktI2RZGsRrkc5ERbObmstt26/gNL0L1jrUypQVsWyn+qxyIrGveifUcxd7Hc3YXwbr0jWp9qz+Ti92hNayFjfiNAynT/kokaPy8c+0asOb/ALJvXf2LGm0RkrWLd43ZazOO1pr2nZaNbv2Y7y8XtKR2pXrWq/Mp7phI63fsx3l4vaUjtSvWtV+ZT3TDPH28+WifuI8KdTfeBP1N3vXG7mEU33gT9Td71xu44r8fD3hPy8gAMjYAAAAAAAAAAAAABWNONMnYOyF6QJLtnubZXLHls29+C3O3SHTBuHyNiWirJ8zM+aljSRqcpUyqt038n90MOmwqteqqtLUrvVUvFKtrr4jVgw80622ZM+eaxpXdPaZawnYvDHAtKkWzl2mZHq+/IczLayf5/seXDdM1p8NnwzodHJOrl2udUVubL2tt/wBXn7JD9JKzvSo9VJ8B0lrO9Kj1UnwOhFKRHL2c6b5Jnm7pbQzTFcHfM9IEl2zGtsr8mXKqrfgt+I0q0ogxN/RCUWwn3XkjlujrcFc3Kl1TnRU4JzET0krO9Kj1UnwHSSs70qPVSfActObm7nNfl5ezpq62WoftJZHSPsiZpFVzlRqWRFVd6k7ozpTT4dJ0StEtRPv+lmmXkqvFWtycV51VVIjpLWd6VHqpPgOklZ3pUeqk+BKYrMaSjWbVnWFo0s1lOxWmWlWkSK8jX50kV/1Vva2VDo0M0/dg8UsSUyS7WRH3V6styEba1lvwK90krO9Kj1UnwHSSs70qPVSfAh08fLy9k+pk5ubu9MePK2v6YbPf0Ss+zzbrq9XZM1vDzGg4brifUTwwdAtbtpo4821VcueRrb2y7/rGa9JKzvSo9VJ8AmC1ib+hKjd/5SfAXx477lMmSmz9LXOTJtBdKX4XTPgmw/EJHOmWRHRxKqI1WNS3KVFvyVNTpJ9rGyTK5udjXZX7nNzIi2VOfecrJjmk6OtjyReNXcACtaAAAAAAAAAAAAAAAAAAAAAAAAAAAAAAAAAAAAAAAAAAAAAAAAAAAAAAAAAAAAAAAAAAAAAAAAAAAAAAAAAAAAAAAAAAAAAAAAAAAAAP/9k="/>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38928" name="AutoShape 16" descr="data:image/jpeg;base64,/9j/4AAQSkZJRgABAQAAAQABAAD/2wCEAAkGBg0MDw8NEA0QERIODxQSEhANFhUQEhAOFBEVFBQQExUXJyoeFxknJRIVIi8sJCcpOCwwFR4xNTIqNSY3LSkBCQoKDgwOGg8PGiskHiQ1MjU1LTUuNSksNSwyKy8pNCwsNSwpKTUsLCwvNSksKTQvKjUqKSwsLCwsNCwsLCwsLP/AABEIAIQAuAMBIgACEQEDEQH/xAAcAAEAAwADAQEAAAAAAAAAAAAABQYHAQMEAgj/xABFEAABAwICBQISCQQDAQAAAAAAAQIDBBEFEgYHEyExIlEUFRc0QUJTVGFxc4GSk7Kz0dIjMjU2cnR1obEzQ1KRJGJjFv/EABkBAQADAQEAAAAAAAAAAAAAAAACAwQFAf/EACgRAQACAQIFAgcBAAAAAAAAAAABAgMRMQQSE0FxIbEUMjM0QlGRYf/aAAwDAQACEQMRAD8A3EAAAAAAAAAAAAAAAAAAAAAAAAAAAAAAAAAAAAAAAAAAAeSuxOCmbmmmjiTnlcjL25r8fMVmq1oUObZ0zJ6yTsNpWKqL4br2PEik60tbaELZK13lcQUdcT0kq+VFRU9GxN6dFO2j3W7VbcL/AIUH/wBxiNFuxDCZUanGei+lj8ap2E8ObzEulPbT+odavfX+LwCAwnTrDKyyR1bEcvaS/RO8VnWv5ieQrms19JhZW0W9YlyADxIAAAAAAAAAAAAAAAAIPFdNMNo7pLVx5k7SNdo+6djK29l8Z7sZweKugfTS5sklr5FVrty3SyoUbSnD6fAI6d9DhsMj3vcjnTMfO5MrboqLfcpbjrW06TuqyWtWNY2e9dYFTV7sOwqonReE0/0MXG2ZF7ZPOgTBtIa7rivio2L/AG6NuZ9ubMvDx5io9WXEe4UvoyfMOrNiPcKX0ZPmNXRvHy1j3ZOvSfmtPsvFFqxw5jtpMktVIvGSrer1VedUSyL5yz0lFFA3JFEyNqdrG1GN/wBIZB1ZsR7hS+jJ8w6s2I9wpfRk+YhbBmtv7p14jDXb2bMDGerNiPcKX0ZPmHVmxHuFL6MnzEfhciXxeNpmLaHYdW3WakjVy9u1Mj78+ZtlXzkEur+qo9+HYpPCicIKj6WHxJ/inmUqHVmxHuFL6MnzDqzYj3Cl9GT5icYc0eiuc2CfVbk0hx2h3VWGtqmJ/doF5Vr8cm+/ish7sM1k4XULkdMsEl7LHVJslR3Mq/V/cofVlxHuFL6MnzHEOm1Ris0MVRhtJMySaOJz9lI5zGukajrPvybI6/E9nBO9q/ySOIiPSttfMNkhnZI1Hsc1zXJdHMVHNVOdFTcp9lUodXVLSTsnpp6mBGvzPhjkXZS27DkXfbz9gtRjtERtLbWbT80OQARSAAAAAAAAAAAOFQ5AGAaT6BVWExRzTSQuSSRI0SJXKubI511uibuQp56HRCoqKGbEmviSKBXI5rldnXLa9kRLdtzmi66esqb82nuJSJ0a+7df+KX+GHTrltOOLf65VsNYyTXtop+i+iVRizpGQvjasTUcu1VyIqKtktZF5jnSXRGbC3xxSzRSSSpdI4M7nI29kVbonFdyc5bNSv8AXrPJR+2o0umZR6QwVVQ1djaJyOtdEa1iszW7OV28lOW3VmvbRGMVelFu8yoGI4bNSSLDNGsb0a1ysda6I5Lpe3BT10OjdRNVtoHN2MzltaZHWRcuZL5UXcvPwJTWZUsmxKWSN7XsfFErXMW7XJs03oqG608TbNflTMrGpmtvypvRL829f9nmTPNKxOm73Fw8XtaNdmF6R6uqzDIFqZZYHNR7WWiVyuu5bJxREOnRfQSqxaOSWGSFqRPyKkquRVXKjrpZF3bzS9bv2Y7y8XtEdqV61qvzKe6YQjNfpc/dOcFOtFO2jMmYHK6s6ARzNpt1gzb8mdHK297Xtu5jadX2i8+E08sMz43Okn2iLErlTLs2N33RN/IUzKm+8CfqbvfON3IcVedIr+0+ExxrNv0AAwugAAAAAAAAAAAAAAAAz7XT1lTfm09xKRGjP3ar/wAUv8MJfXT1lTfm09xKRGjP3br/AMUv8MN1PpV8uff61vD41Kf16vyUftqaNpBo3S4nGkVRHmRFux7eS+Ny9lrux/C2M51Kf16zyTPbU0uTSCjbUNpFqY0ndwizJm4Xt4F8ClfEa9WZhbw+nSiLME0uwFuG1ktI2RZGsRrkc5ERbObmstt26/gNL0L1jrUypQVsWyn+qxyIrGveifUcxd7Hc3YXwbr0jWp9qz+Ti92hNayFjfiNAynT/kokaPy8c+0asOb/ALJvXf2LGm0RkrWLd43ZazOO1pr2nZaNbv2Y7y8XtKR2pXrWq/Mp7phI63fsx3l4vaUjtSvWtV+ZT3TDPH28+WifuI8KdTfeBP1N3vXG7mEU33gT9Td71xu44r8fD3hPy8gAMjYAAAAAAAAAAAAABWNONMnYOyF6QJLtnubZXLHls29+C3O3SHTBuHyNiWirJ8zM+aljSRqcpUyqt038n90MOmwqteqqtLUrvVUvFKtrr4jVgw80622ZM+eaxpXdPaZawnYvDHAtKkWzl2mZHq+/IczLayf5/seXDdM1p8NnwzodHJOrl2udUVubL2tt/wBXn7JD9JKzvSo9VJ8B0lrO9Kj1UnwOhFKRHL2c6b5Jnm7pbQzTFcHfM9IEl2zGtsr8mXKqrfgt+I0q0ogxN/RCUWwn3XkjlujrcFc3Kl1TnRU4JzET0krO9Kj1UnwHSSs70qPVSfActObm7nNfl5ezpq62WoftJZHSPsiZpFVzlRqWRFVd6k7ozpTT4dJ0StEtRPv+lmmXkqvFWtycV51VVIjpLWd6VHqpPgOklZ3pUeqk+BKYrMaSjWbVnWFo0s1lOxWmWlWkSK8jX50kV/1Vva2VDo0M0/dg8UsSUyS7WRH3V6styEba1lvwK90krO9Kj1UnwHSSs70qPVSfAh08fLy9k+pk5ubu9MePK2v6YbPf0Ss+zzbrq9XZM1vDzGg4brifUTwwdAtbtpo4821VcueRrb2y7/rGa9JKzvSo9VJ8AmC1ib+hKjd/5SfAXx477lMmSmz9LXOTJtBdKX4XTPgmw/EJHOmWRHRxKqI1WNS3KVFvyVNTpJ9rGyTK5udjXZX7nNzIi2VOfecrJjmk6OtjyReNXcACtaAAAAAAAAAAAAAAAAAAAAAAAAAAAAAAAAAAAAAAAAAAAAAAAAAAAAAAAAAAAAAAAAAAAAAAAAAAAAAAAAAAAAAAAAAAAAAAAAAAAAAP/9k="/>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38930" name="AutoShape 18" descr="data:image/jpeg;base64,/9j/4AAQSkZJRgABAQAAAQABAAD/2wCEAAkGBg0MDw8NEA0QERIODxQSEhANFhUQEhAOFBEVFBQQExUXJyoeFxknJRIVIi8sJCcpOCwwFR4xNTIqNSY3LSkBCQoKDgwOGg8PGiskHiQ1MjU1LTUuNSksNSwyKy8pNCwsNSwpKTUsLCwvNSksKTQvKjUqKSwsLCwsNCwsLCwsLP/AABEIAIQAuAMBIgACEQEDEQH/xAAcAAEAAwADAQEAAAAAAAAAAAAABQYHAQMEAgj/xABFEAABAwICBQISCQQDAQAAAAAAAQIDBBEFEgYHEyExIlEUFRc0QUJTVGFxc4GSk7Kz0dIjMjU2cnR1obEzQ1KRJGJjFv/EABkBAQADAQEAAAAAAAAAAAAAAAACAwQFAf/EACgRAQACAQIFAgcBAAAAAAAAAAABAgMRMQQSE0FxIbEUMjM0QlGRYf/aAAwDAQACEQMRAD8A3EAAAAAAAAAAAAAAAAAAAAAAAAAAAAAAAAAAAAAAAAAAAeSuxOCmbmmmjiTnlcjL25r8fMVmq1oUObZ0zJ6yTsNpWKqL4br2PEik60tbaELZK13lcQUdcT0kq+VFRU9GxN6dFO2j3W7VbcL/AIUH/wBxiNFuxDCZUanGei+lj8ap2E8ObzEulPbT+odavfX+LwCAwnTrDKyyR1bEcvaS/RO8VnWv5ieQrms19JhZW0W9YlyADxIAAAAAAAAAAAAAAAAIPFdNMNo7pLVx5k7SNdo+6djK29l8Z7sZweKugfTS5sklr5FVrty3SyoUbSnD6fAI6d9DhsMj3vcjnTMfO5MrboqLfcpbjrW06TuqyWtWNY2e9dYFTV7sOwqonReE0/0MXG2ZF7ZPOgTBtIa7rivio2L/AG6NuZ9ubMvDx5io9WXEe4UvoyfMOrNiPcKX0ZPmNXRvHy1j3ZOvSfmtPsvFFqxw5jtpMktVIvGSrer1VedUSyL5yz0lFFA3JFEyNqdrG1GN/wBIZB1ZsR7hS+jJ8w6s2I9wpfRk+YhbBmtv7p14jDXb2bMDGerNiPcKX0ZPmHVmxHuFL6MnzEfhciXxeNpmLaHYdW3WakjVy9u1Mj78+ZtlXzkEur+qo9+HYpPCicIKj6WHxJ/inmUqHVmxHuFL6MnzDqzYj3Cl9GT5icYc0eiuc2CfVbk0hx2h3VWGtqmJ/doF5Vr8cm+/ish7sM1k4XULkdMsEl7LHVJslR3Mq/V/cofVlxHuFL6MnzHEOm1Ris0MVRhtJMySaOJz9lI5zGukajrPvybI6/E9nBO9q/ySOIiPSttfMNkhnZI1Hsc1zXJdHMVHNVOdFTcp9lUodXVLSTsnpp6mBGvzPhjkXZS27DkXfbz9gtRjtERtLbWbT80OQARSAAAAAAAAAAAOFQ5AGAaT6BVWExRzTSQuSSRI0SJXKubI511uibuQp56HRCoqKGbEmviSKBXI5rldnXLa9kRLdtzmi66esqb82nuJSJ0a+7df+KX+GHTrltOOLf65VsNYyTXtop+i+iVRizpGQvjasTUcu1VyIqKtktZF5jnSXRGbC3xxSzRSSSpdI4M7nI29kVbonFdyc5bNSv8AXrPJR+2o0umZR6QwVVQ1djaJyOtdEa1iszW7OV28lOW3VmvbRGMVelFu8yoGI4bNSSLDNGsb0a1ysda6I5Lpe3BT10OjdRNVtoHN2MzltaZHWRcuZL5UXcvPwJTWZUsmxKWSN7XsfFErXMW7XJs03oqG608TbNflTMrGpmtvypvRL829f9nmTPNKxOm73Fw8XtaNdmF6R6uqzDIFqZZYHNR7WWiVyuu5bJxREOnRfQSqxaOSWGSFqRPyKkquRVXKjrpZF3bzS9bv2Y7y8XtEdqV61qvzKe6YQjNfpc/dOcFOtFO2jMmYHK6s6ARzNpt1gzb8mdHK297Xtu5jadX2i8+E08sMz43Okn2iLErlTLs2N33RN/IUzKm+8CfqbvfON3IcVedIr+0+ExxrNv0AAwugAAAAAAAAAAAAAAAAz7XT1lTfm09xKRGjP3ar/wAUv8MJfXT1lTfm09xKRGjP3br/AMUv8MN1PpV8uff61vD41Kf16vyUftqaNpBo3S4nGkVRHmRFux7eS+Ny9lrux/C2M51Kf16zyTPbU0uTSCjbUNpFqY0ndwizJm4Xt4F8ClfEa9WZhbw+nSiLME0uwFuG1ktI2RZGsRrkc5ERbObmstt26/gNL0L1jrUypQVsWyn+qxyIrGveifUcxd7Hc3YXwbr0jWp9qz+Ti92hNayFjfiNAynT/kokaPy8c+0asOb/ALJvXf2LGm0RkrWLd43ZazOO1pr2nZaNbv2Y7y8XtKR2pXrWq/Mp7phI63fsx3l4vaUjtSvWtV+ZT3TDPH28+WifuI8KdTfeBP1N3vXG7mEU33gT9Td71xu44r8fD3hPy8gAMjYAAAAAAAAAAAAABWNONMnYOyF6QJLtnubZXLHls29+C3O3SHTBuHyNiWirJ8zM+aljSRqcpUyqt038n90MOmwqteqqtLUrvVUvFKtrr4jVgw80622ZM+eaxpXdPaZawnYvDHAtKkWzl2mZHq+/IczLayf5/seXDdM1p8NnwzodHJOrl2udUVubL2tt/wBXn7JD9JKzvSo9VJ8B0lrO9Kj1UnwOhFKRHL2c6b5Jnm7pbQzTFcHfM9IEl2zGtsr8mXKqrfgt+I0q0ogxN/RCUWwn3XkjlujrcFc3Kl1TnRU4JzET0krO9Kj1UnwHSSs70qPVSfActObm7nNfl5ezpq62WoftJZHSPsiZpFVzlRqWRFVd6k7ozpTT4dJ0StEtRPv+lmmXkqvFWtycV51VVIjpLWd6VHqpPgOklZ3pUeqk+BKYrMaSjWbVnWFo0s1lOxWmWlWkSK8jX50kV/1Vva2VDo0M0/dg8UsSUyS7WRH3V6styEba1lvwK90krO9Kj1UnwHSSs70qPVSfAh08fLy9k+pk5ubu9MePK2v6YbPf0Ss+zzbrq9XZM1vDzGg4brifUTwwdAtbtpo4821VcueRrb2y7/rGa9JKzvSo9VJ8AmC1ib+hKjd/5SfAXx477lMmSmz9LXOTJtBdKX4XTPgmw/EJHOmWRHRxKqI1WNS3KVFvyVNTpJ9rGyTK5udjXZX7nNzIi2VOfecrJjmk6OtjyReNXcACtaAAAAAAAAAAAAAAAAAAAAAAAAAAAAAAAAAAAAAAAAAAAAAAAAAAAAAAAAAAAAAAAAAAAAAAAAAAAAAAAAAAAAAAAAAAAAAAAAAAAAAP/9k="/>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24" name="23 Rectángulo"/>
          <p:cNvSpPr/>
          <p:nvPr/>
        </p:nvSpPr>
        <p:spPr>
          <a:xfrm>
            <a:off x="1331640" y="1340768"/>
            <a:ext cx="7812360" cy="5212483"/>
          </a:xfrm>
          <a:prstGeom prst="rect">
            <a:avLst/>
          </a:prstGeom>
        </p:spPr>
        <p:txBody>
          <a:bodyPr wrap="square" lIns="64291" tIns="32146" rIns="64291" bIns="32146">
            <a:spAutoFit/>
          </a:bodyPr>
          <a:lstStyle/>
          <a:p>
            <a:pPr>
              <a:lnSpc>
                <a:spcPct val="150000"/>
              </a:lnSpc>
              <a:buFont typeface="Arial" pitchFamily="34" charset="0"/>
              <a:buChar char="•"/>
              <a:defRPr/>
            </a:pPr>
            <a:r>
              <a:rPr lang="es-CO" sz="1700" dirty="0" smtClean="0">
                <a:solidFill>
                  <a:srgbClr val="FF9933"/>
                </a:solidFill>
                <a:effectLst>
                  <a:outerShdw blurRad="38100" dist="38100" dir="2700000" algn="tl">
                    <a:srgbClr val="000000">
                      <a:alpha val="43137"/>
                    </a:srgbClr>
                  </a:outerShdw>
                </a:effectLst>
                <a:latin typeface="Arial Black" pitchFamily="34" charset="0"/>
                <a:cs typeface="Arial" pitchFamily="34" charset="0"/>
              </a:rPr>
              <a:t>$149 mil millones </a:t>
            </a:r>
            <a:r>
              <a:rPr lang="es-CO" sz="1700" dirty="0" smtClean="0">
                <a:solidFill>
                  <a:schemeClr val="bg1"/>
                </a:solidFill>
                <a:latin typeface="Arial" pitchFamily="34" charset="0"/>
                <a:cs typeface="Arial" pitchFamily="34" charset="0"/>
              </a:rPr>
              <a:t>para el programa de saneamiento fiscal y financiero en 16 departamentos.  El proceso se ejecuta a través de Ministerio de Hacienda, Dirección de Apoyo Fiscal. </a:t>
            </a:r>
          </a:p>
          <a:p>
            <a:pPr>
              <a:lnSpc>
                <a:spcPct val="150000"/>
              </a:lnSpc>
              <a:buFont typeface="Arial" pitchFamily="34" charset="0"/>
              <a:buChar char="•"/>
              <a:defRPr/>
            </a:pPr>
            <a:endParaRPr lang="es-CO" sz="1100" dirty="0" smtClean="0">
              <a:solidFill>
                <a:srgbClr val="FF9933"/>
              </a:solidFill>
              <a:effectLst>
                <a:outerShdw blurRad="38100" dist="38100" dir="2700000" algn="tl">
                  <a:srgbClr val="000000">
                    <a:alpha val="43137"/>
                  </a:srgbClr>
                </a:outerShdw>
              </a:effectLst>
              <a:latin typeface="Arial Black" pitchFamily="34" charset="0"/>
              <a:cs typeface="Arial" pitchFamily="34" charset="0"/>
            </a:endParaRPr>
          </a:p>
          <a:p>
            <a:pPr>
              <a:lnSpc>
                <a:spcPct val="150000"/>
              </a:lnSpc>
              <a:buFont typeface="Arial" pitchFamily="34" charset="0"/>
              <a:buChar char="•"/>
              <a:defRPr/>
            </a:pPr>
            <a:r>
              <a:rPr lang="es-CO" sz="1700" dirty="0" smtClean="0">
                <a:solidFill>
                  <a:srgbClr val="FF9933"/>
                </a:solidFill>
                <a:effectLst>
                  <a:outerShdw blurRad="38100" dist="38100" dir="2700000" algn="tl">
                    <a:srgbClr val="000000">
                      <a:alpha val="43137"/>
                    </a:srgbClr>
                  </a:outerShdw>
                </a:effectLst>
                <a:latin typeface="Arial Black" pitchFamily="34" charset="0"/>
                <a:cs typeface="Arial" pitchFamily="34" charset="0"/>
              </a:rPr>
              <a:t>$104 mil millones </a:t>
            </a:r>
            <a:r>
              <a:rPr lang="es-CO" sz="1700" dirty="0" smtClean="0">
                <a:solidFill>
                  <a:schemeClr val="bg1"/>
                </a:solidFill>
                <a:latin typeface="Arial" pitchFamily="34" charset="0"/>
                <a:cs typeface="Arial" pitchFamily="34" charset="0"/>
              </a:rPr>
              <a:t>para dotación e infraestructura de hospitales públicos</a:t>
            </a:r>
          </a:p>
          <a:p>
            <a:pPr lvl="1">
              <a:lnSpc>
                <a:spcPct val="150000"/>
              </a:lnSpc>
              <a:buFont typeface="Wingdings" pitchFamily="2" charset="2"/>
              <a:buChar char="ü"/>
              <a:defRPr/>
            </a:pPr>
            <a:r>
              <a:rPr lang="es-CO" sz="1700" dirty="0" smtClean="0">
                <a:solidFill>
                  <a:srgbClr val="FFFFFF"/>
                </a:solidFill>
                <a:effectLst>
                  <a:outerShdw blurRad="38100" dist="38100" dir="2700000" algn="tl">
                    <a:srgbClr val="000000">
                      <a:alpha val="43137"/>
                    </a:srgbClr>
                  </a:outerShdw>
                </a:effectLst>
                <a:latin typeface="Arial Black" pitchFamily="34" charset="0"/>
                <a:cs typeface="Arial" pitchFamily="34" charset="0"/>
              </a:rPr>
              <a:t>186 ambulancias </a:t>
            </a:r>
            <a:r>
              <a:rPr lang="es-CO" sz="1700" dirty="0" smtClean="0">
                <a:solidFill>
                  <a:schemeClr val="bg1"/>
                </a:solidFill>
                <a:latin typeface="Arial" pitchFamily="34" charset="0"/>
                <a:cs typeface="Arial" pitchFamily="34" charset="0"/>
              </a:rPr>
              <a:t>fluviales y terrestres y dotaciones que benefician a 318 municipios</a:t>
            </a:r>
          </a:p>
          <a:p>
            <a:pPr lvl="1">
              <a:lnSpc>
                <a:spcPct val="150000"/>
              </a:lnSpc>
              <a:buFont typeface="Wingdings" pitchFamily="2" charset="2"/>
              <a:buChar char="ü"/>
              <a:defRPr/>
            </a:pPr>
            <a:r>
              <a:rPr lang="es-CO" sz="1700"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11 IPS </a:t>
            </a:r>
            <a:r>
              <a:rPr lang="es-CO" sz="1700" dirty="0" smtClean="0">
                <a:solidFill>
                  <a:schemeClr val="bg1"/>
                </a:solidFill>
                <a:latin typeface="Arial" pitchFamily="34" charset="0"/>
                <a:cs typeface="Arial" pitchFamily="34" charset="0"/>
              </a:rPr>
              <a:t>con reforzamiento estructural  por vulnerabilidad sísmica</a:t>
            </a:r>
          </a:p>
          <a:p>
            <a:pPr lvl="1">
              <a:lnSpc>
                <a:spcPct val="150000"/>
              </a:lnSpc>
              <a:buFont typeface="Wingdings" pitchFamily="2" charset="2"/>
              <a:buChar char="ü"/>
              <a:defRPr/>
            </a:pPr>
            <a:r>
              <a:rPr lang="es-CO" sz="1700" dirty="0" smtClean="0">
                <a:solidFill>
                  <a:srgbClr val="FFFFFF"/>
                </a:solidFill>
                <a:effectLst>
                  <a:outerShdw blurRad="38100" dist="38100" dir="2700000" algn="tl">
                    <a:srgbClr val="000000">
                      <a:alpha val="43137"/>
                    </a:srgbClr>
                  </a:outerShdw>
                </a:effectLst>
                <a:latin typeface="Arial Black" pitchFamily="34" charset="0"/>
                <a:cs typeface="Arial" pitchFamily="34" charset="0"/>
              </a:rPr>
              <a:t>55</a:t>
            </a:r>
            <a:r>
              <a:rPr lang="es-CO" sz="1700"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 IPS</a:t>
            </a:r>
            <a:r>
              <a:rPr lang="es-CO" sz="1700" dirty="0" smtClean="0">
                <a:solidFill>
                  <a:schemeClr val="bg1"/>
                </a:solidFill>
                <a:latin typeface="Arial" pitchFamily="34" charset="0"/>
                <a:cs typeface="Arial" pitchFamily="34" charset="0"/>
              </a:rPr>
              <a:t> beneficiadas en el programa para el fortalecimiento de su capacidad instalada </a:t>
            </a:r>
          </a:p>
          <a:p>
            <a:pPr lvl="1">
              <a:lnSpc>
                <a:spcPct val="150000"/>
              </a:lnSpc>
              <a:buFont typeface="Wingdings" pitchFamily="2" charset="2"/>
              <a:buChar char="ü"/>
              <a:defRPr/>
            </a:pPr>
            <a:endParaRPr lang="es-CO" sz="1700" dirty="0" smtClean="0">
              <a:solidFill>
                <a:schemeClr val="bg1"/>
              </a:solidFill>
              <a:latin typeface="Arial" pitchFamily="34" charset="0"/>
              <a:cs typeface="Arial" pitchFamily="34" charset="0"/>
            </a:endParaRPr>
          </a:p>
          <a:p>
            <a:pPr lvl="1">
              <a:lnSpc>
                <a:spcPct val="150000"/>
              </a:lnSpc>
              <a:buFont typeface="Wingdings" pitchFamily="2" charset="2"/>
              <a:buChar char="ü"/>
              <a:defRPr/>
            </a:pPr>
            <a:endParaRPr lang="es-CO" sz="800" dirty="0" smtClean="0">
              <a:solidFill>
                <a:schemeClr val="bg1"/>
              </a:solidFill>
              <a:latin typeface="Arial" pitchFamily="34" charset="0"/>
              <a:cs typeface="Arial" pitchFamily="34" charset="0"/>
            </a:endParaRPr>
          </a:p>
          <a:p>
            <a:pPr>
              <a:lnSpc>
                <a:spcPct val="150000"/>
              </a:lnSpc>
              <a:buFont typeface="Arial" pitchFamily="34" charset="0"/>
              <a:buChar char="•"/>
              <a:defRPr/>
            </a:pPr>
            <a:r>
              <a:rPr lang="es-CO" sz="1700" dirty="0" smtClean="0">
                <a:solidFill>
                  <a:srgbClr val="FF9933"/>
                </a:solidFill>
                <a:effectLst>
                  <a:outerShdw blurRad="38100" dist="38100" dir="2700000" algn="tl">
                    <a:srgbClr val="000000">
                      <a:alpha val="43137"/>
                    </a:srgbClr>
                  </a:outerShdw>
                </a:effectLst>
                <a:latin typeface="Arial Black" pitchFamily="34" charset="0"/>
                <a:cs typeface="Arial" pitchFamily="34" charset="0"/>
              </a:rPr>
              <a:t>$200 mil millones </a:t>
            </a:r>
            <a:r>
              <a:rPr lang="es-CO" sz="1700" dirty="0" smtClean="0">
                <a:solidFill>
                  <a:schemeClr val="bg1"/>
                </a:solidFill>
                <a:latin typeface="Arial" pitchFamily="34" charset="0"/>
                <a:cs typeface="Arial" pitchFamily="34" charset="0"/>
              </a:rPr>
              <a:t>para la inversión de los hospitales por la línea de redescuento con tasa compensada de FINDETER.</a:t>
            </a:r>
          </a:p>
        </p:txBody>
      </p:sp>
      <p:pic>
        <p:nvPicPr>
          <p:cNvPr id="25" name="Imagen 3"/>
          <p:cNvPicPr>
            <a:picLocks noChangeAspect="1"/>
          </p:cNvPicPr>
          <p:nvPr/>
        </p:nvPicPr>
        <p:blipFill>
          <a:blip r:embed="rId2" cstate="print">
            <a:biLevel thresh="25000"/>
            <a:extLst>
              <a:ext uri="{28A0092B-C50C-407E-A947-70E740481C1C}">
                <a14:useLocalDpi xmlns:a14="http://schemas.microsoft.com/office/drawing/2010/main" xmlns="" val="0"/>
              </a:ext>
            </a:extLst>
          </a:blip>
          <a:stretch>
            <a:fillRect/>
          </a:stretch>
        </p:blipFill>
        <p:spPr>
          <a:xfrm>
            <a:off x="395536" y="1484784"/>
            <a:ext cx="794509" cy="675333"/>
          </a:xfrm>
          <a:prstGeom prst="rect">
            <a:avLst/>
          </a:prstGeom>
          <a:effectLst>
            <a:outerShdw blurRad="50800" dist="38100" dir="10800000" algn="r" rotWithShape="0">
              <a:prstClr val="black">
                <a:alpha val="40000"/>
              </a:prstClr>
            </a:outerShdw>
          </a:effectLst>
        </p:spPr>
      </p:pic>
      <p:pic>
        <p:nvPicPr>
          <p:cNvPr id="26" name="Imagen 6"/>
          <p:cNvPicPr>
            <a:picLocks noChangeAspect="1"/>
          </p:cNvPicPr>
          <p:nvPr/>
        </p:nvPicPr>
        <p:blipFill>
          <a:blip r:embed="rId3" cstate="print">
            <a:biLevel thresh="25000"/>
            <a:extLst>
              <a:ext uri="{28A0092B-C50C-407E-A947-70E740481C1C}">
                <a14:useLocalDpi xmlns:a14="http://schemas.microsoft.com/office/drawing/2010/main" xmlns="" val="0"/>
              </a:ext>
            </a:extLst>
          </a:blip>
          <a:stretch>
            <a:fillRect/>
          </a:stretch>
        </p:blipFill>
        <p:spPr>
          <a:xfrm>
            <a:off x="1043608" y="3429000"/>
            <a:ext cx="664923" cy="562627"/>
          </a:xfrm>
          <a:prstGeom prst="rect">
            <a:avLst/>
          </a:prstGeom>
          <a:effectLst>
            <a:outerShdw blurRad="50800" dist="38100" dir="8100000" algn="tr" rotWithShape="0">
              <a:prstClr val="black">
                <a:alpha val="40000"/>
              </a:prstClr>
            </a:outerShdw>
          </a:effectLst>
        </p:spPr>
      </p:pic>
      <p:pic>
        <p:nvPicPr>
          <p:cNvPr id="30" name="Imagen 7"/>
          <p:cNvPicPr>
            <a:picLocks noChangeAspect="1"/>
          </p:cNvPicPr>
          <p:nvPr/>
        </p:nvPicPr>
        <p:blipFill>
          <a:blip r:embed="rId4" cstate="print">
            <a:biLevel thresh="25000"/>
            <a:extLst>
              <a:ext uri="{BEBA8EAE-BF5A-486C-A8C5-ECC9F3942E4B}">
                <a14:imgProps xmlns:a14="http://schemas.microsoft.com/office/drawing/2010/main" xmlns="">
                  <a14:imgLayer r:embed="rId5">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1043608" y="4149080"/>
            <a:ext cx="578650" cy="578650"/>
          </a:xfrm>
          <a:prstGeom prst="rect">
            <a:avLst/>
          </a:prstGeom>
          <a:effectLst>
            <a:outerShdw blurRad="50800" dist="38100" dir="8100000" algn="tr" rotWithShape="0">
              <a:prstClr val="black">
                <a:alpha val="40000"/>
              </a:prstClr>
            </a:outerShdw>
          </a:effectLst>
        </p:spPr>
      </p:pic>
      <p:pic>
        <p:nvPicPr>
          <p:cNvPr id="32" name="Imagen 12"/>
          <p:cNvPicPr>
            <a:picLocks noChangeAspect="1"/>
          </p:cNvPicPr>
          <p:nvPr/>
        </p:nvPicPr>
        <p:blipFill>
          <a:blip r:embed="rId6" cstate="print">
            <a:biLevel thresh="25000"/>
            <a:extLst>
              <a:ext uri="{BEBA8EAE-BF5A-486C-A8C5-ECC9F3942E4B}">
                <a14:imgProps xmlns:a14="http://schemas.microsoft.com/office/drawing/2010/main" xmlns="">
                  <a14:imgLayer r:embed="rId7">
                    <a14:imgEffect>
                      <a14:brightnessContrast bright="40000" contrast="-20000"/>
                    </a14:imgEffect>
                  </a14:imgLayer>
                </a14:imgProps>
              </a:ext>
              <a:ext uri="{28A0092B-C50C-407E-A947-70E740481C1C}">
                <a14:useLocalDpi xmlns:a14="http://schemas.microsoft.com/office/drawing/2010/main" xmlns="" val="0"/>
              </a:ext>
            </a:extLst>
          </a:blip>
          <a:stretch>
            <a:fillRect/>
          </a:stretch>
        </p:blipFill>
        <p:spPr>
          <a:xfrm>
            <a:off x="323528" y="5733256"/>
            <a:ext cx="767468" cy="767468"/>
          </a:xfrm>
          <a:prstGeom prst="rect">
            <a:avLst/>
          </a:prstGeom>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1008112"/>
          </a:xfrm>
        </p:spPr>
        <p:txBody>
          <a:bodyPr>
            <a:normAutofit/>
          </a:bodyPr>
          <a:lstStyle/>
          <a:p>
            <a:r>
              <a:rPr lang="es-CO" dirty="0" smtClean="0">
                <a:solidFill>
                  <a:schemeClr val="bg1"/>
                </a:solidFill>
                <a:effectLst>
                  <a:outerShdw blurRad="38100" dist="38100" dir="2700000" algn="tl">
                    <a:srgbClr val="000000">
                      <a:alpha val="43137"/>
                    </a:srgbClr>
                  </a:outerShdw>
                </a:effectLst>
                <a:latin typeface="Arial Black" pitchFamily="34" charset="0"/>
              </a:rPr>
              <a:t>Ley estatutaria de salud</a:t>
            </a:r>
            <a:endParaRPr lang="es-CO" dirty="0">
              <a:solidFill>
                <a:schemeClr val="bg1"/>
              </a:solidFill>
              <a:effectLst>
                <a:outerShdw blurRad="38100" dist="38100" dir="2700000" algn="tl">
                  <a:srgbClr val="000000">
                    <a:alpha val="43137"/>
                  </a:srgbClr>
                </a:outerShdw>
              </a:effectLst>
              <a:latin typeface="Arial Black" pitchFamily="34" charset="0"/>
            </a:endParaRPr>
          </a:p>
        </p:txBody>
      </p:sp>
      <p:sp>
        <p:nvSpPr>
          <p:cNvPr id="29700" name="AutoShape 4" descr="data:image/jpeg;base64,/9j/4AAQSkZJRgABAQAAAQABAAD/2wCEAAkGBwgHBhUIBwgUFRQXGR8ZGRgXGCAfHBYiIR4gHhkkHh8wHCgsIxsxICQdIjIoJiotLi4uGh80ODMtNyotMCwBCgoKBQUFDgUFDisZExkrKysrKysrKysrKysrKysrKysrKysrKysrKysrKysrKysrKysrKysrKysrKysrKysrK//AABEIAM8A8wMBIgACEQEDEQH/xAAcAAEAAgMBAQEAAAAAAAAAAAAABwgEBQYDAQL/xABMEAABAwICBQUIDggGAwAAAAABAAIDBAUGEQcSITFBUWFxdLMIEzY3gZGTsRUXIjI1QlJVcnOSobLRFDNUYoKi0tMjJFNjwcIlQ6P/xAAUAQEAAAAAAAAAAAAAAAAAAAAA/8QAFBEBAAAAAAAAAAAAAAAAAAAAAP/aAAwDAQACEQMRAD8AnFERARfl72xsL5HAADMk7gOOfMuCvmmHB9pkMTKx87gciIG6w8jiWtPkcUHfooxodOWEqmbvc8dTEPlPjBH8r3H7lIFnvFtvlH+l2itZKzlYc8jyEbweY7UGciIgIiICIiAoj0kaY4bJUutWGmNlmbsfK7bHGeIA+M7l25A8u0Dbab8Xy4aw0KOgkLZ6nNjXDYWMA/xHA8HbQ0bvfEjcqxIN5d8YYjvMhfcr1O/P4uuWt8jBk0eQLX0d0uNC/Xoq+WM782Pc0/cVhogk7B2me/WaVsF7caqHYDrfrWjlD/jHjk7PPlCsLYb1b8QWtlytVQHxu48QeIcODhyKlikLQvi+XDmKW0U8p/R6giN44Ncdkb+Y57DzE57ggtCiIgIiICIiAiEgDMrhr/pYwhZJTC6vMzxvbA3X/mzDc/4kHcoovpNOuE55u9zU9VGPlOjaQPsyOP3LvbDiC0Yhpf0qy17JW8dU7W8ms05Fp5iAg2aIiAiIgL45wa3WccgF9XF6YrpLadHlTLTuyc8CIHme4Nd5dXWQQrpX0j1OKrg63W2Yto2HIAbO/EH3zv3c9rR0E7d0dIiAtthnEd0wvc23Cz1JY4bx8WQfJe3i37xvBByK1KILj4LxNSYtw+y7UWzPY9meZjePfNP3EcoIPFbxQD3Nt1kZeKmzuJ1XxiUDgCxwafKQ4fZCn5AREQEREFbO6Gq3z46bAXbI4GADnJc4np2jzBRepX7ou3SU+Loq/V9xLCAD+8xxDh5izzqKEBERAX0Eg5gr4vSnglqahtPAwuc4hrQN5JOQHnQXRsVYbjZIK4n9ZEx/2mg/8rOWNbKQUFtio2nZGxrB/CAP+FkoCIiAiLnNIl2fZMEVVwheWubGQ0je1z8mMI5w5wKCFtMekmpvFwfYbLUFtMwlsjmn9e4bHbf9MbgBsO0nPZlFCIgLYWO83CwXJtxtNS6ORvEcRxBHFp5CteiC3mjzF9PjPDzbhG0NkadSVnyHAZ7P3SNo828FdOq39zxdX0mMn2/X9xPEdnK5numnyN1/OrIICIiAuC04UMlbo5nMTczGWSZDkDgHeYEnyLvV41dNDW0j6WqjDmPaWuadzgRkQfIgpEi6bSBg+swbfnUVQ0mJ2Zhk4SN6fljYHDgdu4gnmUBEXvRUlRX1baSihc+R51WtaMy4nkQSr3N9DJLimorgPcxwah6XvaW/cxysOuR0YYQGDcMto5SDM868xG7WO5o5mjIc5zPFdcgIiICIiDj9KODxjHDDqWDITxnXhJ+UBtaTyOGzp1TwVUKmCalqHU9TEWvaS1zXDItIORBHA5q764jH2jSzYy/zLyYagDITMAOtwAe34w8oOwbctiCqaKRbxoXxhb5cqSmjqG8HRvA2cM2u1Tn0ZrX0+ijG88moLG5vO6SMAfz+pBxSlrQRgeW53ZuJbjCRBCc4sxslkHEfusO3P5QGW5wW+wdoKjgmFViyrbJlt7zETqn6T9hI5mgdKmemp4aWnbT00TWMaA1rWjINA2AAcAg9EREBERAXJ6VqB9y0eVlPHvEevs/23CT/AKrrF8c1r2lrhmDsIPFBR1F2ulHA1Rg29nvUZNLISYX7Tlx1HH5Q594GfKBxSAiL9wxSTyiGGMuc4gBoGZcTsAA4nNBI2gC3uq9IDakN2QxPfnyZjvY8vuj5irNLgtD+CX4Qw+X17AKmfJ0g36gGeozPlGZJy4uI2gArvUBERARQ1pd0q1NnrnWDDTwJGjKWbeWE/FZw1st525Z5bCNkL1OJr/Vyd8qb3UuPKZnn/sgt9erNbr9b3UF3pGyxu3tdw5wd4dzggqJb1oCpJZjJZL06NvyJWa+XQ4FuzpBPOoV9nLv86z+ld+aezl3+dZ/Su/NBLdH3P1UZB+m4gYG8dSIknzuGX3qT8G4AsGD2a1spy6UjIzSbXkcgOQDRzNAz2Z5qqvs5d/nWf0rvzT2cu/zrP6V35oLpoqWtv15a7WbdpwfrX/muzwTpbv8AYKwMutS+qpyfdNkcXSNHEseTnnzEkHLLZvAWfReNFVQV1Iyro5Q+N7Q5rhucCMwV7IPKqqIaSmdU1UrWMaC5znHINA2kk8AodxNp4pKWrdT4dtvfmj/2yOLQTzMyzLeckHmXzujcQ1FNSQWCmlybKDJKOLg0jvY+jrax6Wt5NsCIJU9vnFX7DR+jk/vJ7fGKv2Kj9HJ/dUVoglT2+MVfsVH6OT+6nt8Yq/YqP0cn91RWiCVPb4xV+xUfo5P7qe3xir9io/Ryf3VFaIJht2n68xu/8lZoJB/tudGfvL/UpfwZjSzYxojPapvdt9/E7Y+PpHEc4zHlzCp+t/gXEVRhfFENzgkyaHBsg4OYSNcHybRzgHgguIiIgIop0v6T5cMzewthLTUFucjzt7xn70Bu4vI27dgGWw57IKrMU4hrZO+Vd8qXHnlfkOgZ5DyILg3O3UV2oXUVypWyRu3teMweTy8Qd4Kia/aBLdUTGWxXV8IPxJG64HMHZggdOsVB/s5d/nWf0rvzT2cu/wA6z+ld+aCWabuf6wyf5rEEYb+7ESfvcFJODNG2HsIvFRSQGSf/AFpci4cuqMsm8RsGeRyJKq77OXf51n9K7809nLv86z+ld+aC6aKlgvt4BzF1n9K7811eEdKuJcPVgdU1r6mL40czy45fuvOZafOOYoLUIsKzXWjvdqjudul1o5G6zT6weQg5gjgQQiCml2rXXK6y18g2yyOkPS5xcfWsREQEREBERAREQWl0G1L6jRvA2Q+8dI0dGuSPXl5F3yjrQJ4uo/rJPxKRUFb+6M8OY+rM7SVRYpT7ovw6j6sztJFFiAiIgIiICIiAiIgu3bznQRk/Ib6gshY9u+D4/oN9QWQgp1jyqkrca1k8p2mokHQA4taPIAB5FoVt8X+FlX1iXtHLUICIiAiIgIiIOos2OrzZray30b26jM8s8+JLjx5SV8XMIgIiICIiAiIgIiILPaBPF1H9ZJ+JSKo60CeLqP6yT8SkVBW/ui/DqPqzO0kUWKU+6L8Oo+rM7SRRYgIiICIiAiIgIiILt274Pj+g31BZCx7d8Hx/Qb6gshBTPF/hZV9Yl7Ry1C2+L/Cyr6xL2jlqEBERAREQEREBERAREQEREBERAREQWe0CeLqP6yT8SkVR1oE8XUf1kn4lIqCt/dF+HUfVmdpIosUp90X4dR9WZ2kiixAREQEREBERAREQXbt3wfH9BvqCyFj274Pj+g31BZCCmeL/AAsq+sS9o5ahbfF/hZV9Yl7Ry1CAiIgIiICIiAiIgIvSeGSnndBM3JzSWkchByK80BERAREQEREFntAni6j+sk/EpFUeaBmObo5iLhvkkI5/dEesFSGgrf3Rfh1H1ZnaSKLFKfdF+HUfVmdpIosQEREBERAREQEREF27d8Hx/Qb6gshY9u+D4/oN9QWQgpni/wALKvrEvaOWoW4xi0sxdWNcNoqJR/8ARy06AiIgIiICIiAi946OqlZrxUzyDxDSR6kQSBplwPWWDEMl1poXOpp3GTXA2Rucc3NceG0+5z3ggbSCo4V354YqiEw1ETXNcMnNcMw4HeCOIUEaf8NWSy0NNU2m2Rwue9wd3tuqCAARsGz7kELoiICIiAtlh+xXHEV0bbrTTl73eZo3FzjwaOJW30YW6ju2O6ahuMAkje52s07jkxxGflAVrLTZ7ZZoTDabfFC07SI2ButznIbT0oPDC1khw3h6Gz0zs2xNyzyy1iSS45cM3EnyraoiCuvdH0sjMXQVRHuX04aOlr3l33Ob51EytTpbwScY4fzo2/5mHN0W3LXzy12E7tuQyJ3EDaBmqvV1FVW6rdSV1O6ORhyc1wyIPOEGOiIgIiICIiAv3FG+aURRNzJIAA4k7l+FKuhjR5V3a7x367Urm00ZD49bZ354ObMhxYDtJ3HIDbtyCxNLGYaZsRPvWgeYZL1REFddOmCKygvj8R0MLnwTbZCBn3p+463I07CDykjkziZXie1r2lr2gg7CDxUJ6e8MWK0YYirrVaYYZDUNYTG0NzaWSEjIZDeBw4IIJREQEREBZdqtldeK5tDbKV0sjjkGtGZ6TyDlJ2Dis7BtJBX4tpKOrjDo3zxtc0/GBeAR5lbiz2Cz2NpFotkMOeQcY2AF2W7M5ZnyoNHhHAlvseHIbdVMEj2N927lcSXOy5gSQOYBF1yIChrulfgek+sf+EKZVDXdK/A9J9Y/8IQQCiIgIiIOz0O+Mqj+k7s3q2Cqfod8ZVH9J3ZvVsEBERAWrvGHbLeyDd7VDMQMg57AXAcgdlmB0FbREFNMYUkFBi2ro6SPVjjqJWNaPigPIA8y0632PvDmu61N2jloUBERAREQWO0M4Sw9WYGgudZZoZJnGTN8jA8nKRzW78wNgG7kUqAADIBcLoP8WVL0y9s9d2gIiICinuj/AAJh603s5VKyinuj/AmHrTezlQVyREQEREG/wB4c0PWYu0ariKneAPDmh6zF2jVcRAREQFDXdK/A9J9Y/wDCFMqhrulfgek+sf8AhCCAUREBERB2eh3xlUf0ndm9WwVT9DvjKo/pO7N6tggIiICIiCnWPvDmu61N2jloVvsfeHNd1qbtHLQoCIiAiIgtRoP8WVL0y9s9d2uE0H+LKl6Ze2eu7QEREBRT3R/gTD1pvZyqVlFPdH+BMPWm9nKgrkiIgIiIN/gDw5oesxdo1XEVO8AeHND1mLtGq4iAiIgKJe6OoXz4UgrGNJEc2TsuAc07TzZho/iClpYl1t1Ld7bJbq+LWjkaWuHKDych4g8CAUFJ0UqYn0IYgoKtzrAW1MW9ubmskA5HAkAkcoO3kG5c57V2NvmCT7TP60HHIux9q7G3zBJ9pn9ay7dogxrWzaj7Y2IfKkkaAPICXeYIP3oMoH1ukaGRu6Jr5HdGqWD+ZzVaRclo6wLRYItjoIJTJLIQZJCMs8hsDRwYNp2knMnbuA61AREQEREFOsfeHNd1qbtHLQrfY+8Oa7rU3aOWhQEREBERBajQf4sqXpl7Z67tcJoP8WVL0y9s9d2gIiICjfT9b312j8zRg/4MrJDlybYz5Pd5+RSQvKqp4aumdTVUQcx7S1zTtDgRkQebJBSFFLmL9B93pKwy4XcJ4jtDHODZGc2Zya4c+YPNy8p7V2NvmCT7TP60HHIux9q7G3zBJ9pn9ayKHRHjarl1DaO9ji6SRgA/mJ8wKDD0UW99y0hUkTQfcyCQkcBH7vbzZgDyq2y4bRlo7pMEUzppJRLUyAB8mWQaN+qzjq55Zk78gchkAO5QEREBERAREQEREBERAREQEREFUdMdsda9IlS3vWq2QiVp+VrgFxH8euOkFcUrZaScB0mOLa2N03e548zHJlnv3tcOLTs5wQDyg1uxPgu+4XeRd6QNaDkHNe1wdyEZHPI79oB5QEHPIiICLJt9DU3KrFLRR6z3bhmBn5SQFM2jTQ5UxVrLxisNaGEOZACHaxBzaXuBI1eOqM8+OW0EJN0ZWx1nwFSUckZa7vYe4EZEF5MjgRwILssuGS6dEQEREBERAREQEREBERAREQf/2Q=="/>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29702" name="AutoShape 6" descr="data:image/jpeg;base64,/9j/4AAQSkZJRgABAQAAAQABAAD/2wCEAAkGBwgHBhUIBwgUFRQXGR8ZGRgXGCAfHBYiIR4gHhkkHh8wHCgsIxsxICQdIjIoJiotLi4uGh80ODMtNyotMCwBCgoKBQUFDgUFDisZExkrKysrKysrKysrKysrKysrKysrKysrKysrKysrKysrKysrKysrKysrKysrKysrKysrK//AABEIAM8A8wMBIgACEQEDEQH/xAAcAAEAAgMBAQEAAAAAAAAAAAAABwgEBQYDAQL/xABMEAABAwICBQUIDggGAwAAAAABAAIDBAUGEQcSITFBUWFxdLMIEzY3gZGTsRUXIjI1QlJVcnOSobLRFDNUYoKi0tMjJFNjwcIlQ6P/xAAUAQEAAAAAAAAAAAAAAAAAAAAA/8QAFBEBAAAAAAAAAAAAAAAAAAAAAP/aAAwDAQACEQMRAD8AnFERARfl72xsL5HAADMk7gOOfMuCvmmHB9pkMTKx87gciIG6w8jiWtPkcUHfooxodOWEqmbvc8dTEPlPjBH8r3H7lIFnvFtvlH+l2itZKzlYc8jyEbweY7UGciIgIiICIiAoj0kaY4bJUutWGmNlmbsfK7bHGeIA+M7l25A8u0Dbab8Xy4aw0KOgkLZ6nNjXDYWMA/xHA8HbQ0bvfEjcqxIN5d8YYjvMhfcr1O/P4uuWt8jBk0eQLX0d0uNC/Xoq+WM782Pc0/cVhogk7B2me/WaVsF7caqHYDrfrWjlD/jHjk7PPlCsLYb1b8QWtlytVQHxu48QeIcODhyKlikLQvi+XDmKW0U8p/R6giN44Ncdkb+Y57DzE57ggtCiIgIiICIiAiEgDMrhr/pYwhZJTC6vMzxvbA3X/mzDc/4kHcoovpNOuE55u9zU9VGPlOjaQPsyOP3LvbDiC0Yhpf0qy17JW8dU7W8ms05Fp5iAg2aIiAiIgL45wa3WccgF9XF6YrpLadHlTLTuyc8CIHme4Nd5dXWQQrpX0j1OKrg63W2Yto2HIAbO/EH3zv3c9rR0E7d0dIiAtthnEd0wvc23Cz1JY4bx8WQfJe3i37xvBByK1KILj4LxNSYtw+y7UWzPY9meZjePfNP3EcoIPFbxQD3Nt1kZeKmzuJ1XxiUDgCxwafKQ4fZCn5AREQEREFbO6Gq3z46bAXbI4GADnJc4np2jzBRepX7ou3SU+Loq/V9xLCAD+8xxDh5izzqKEBERAX0Eg5gr4vSnglqahtPAwuc4hrQN5JOQHnQXRsVYbjZIK4n9ZEx/2mg/8rOWNbKQUFtio2nZGxrB/CAP+FkoCIiAiLnNIl2fZMEVVwheWubGQ0je1z8mMI5w5wKCFtMekmpvFwfYbLUFtMwlsjmn9e4bHbf9MbgBsO0nPZlFCIgLYWO83CwXJtxtNS6ORvEcRxBHFp5CteiC3mjzF9PjPDzbhG0NkadSVnyHAZ7P3SNo828FdOq39zxdX0mMn2/X9xPEdnK5numnyN1/OrIICIiAuC04UMlbo5nMTczGWSZDkDgHeYEnyLvV41dNDW0j6WqjDmPaWuadzgRkQfIgpEi6bSBg+swbfnUVQ0mJ2Zhk4SN6fljYHDgdu4gnmUBEXvRUlRX1baSihc+R51WtaMy4nkQSr3N9DJLimorgPcxwah6XvaW/cxysOuR0YYQGDcMto5SDM868xG7WO5o5mjIc5zPFdcgIiICIiDj9KODxjHDDqWDITxnXhJ+UBtaTyOGzp1TwVUKmCalqHU9TEWvaS1zXDItIORBHA5q764jH2jSzYy/zLyYagDITMAOtwAe34w8oOwbctiCqaKRbxoXxhb5cqSmjqG8HRvA2cM2u1Tn0ZrX0+ijG88moLG5vO6SMAfz+pBxSlrQRgeW53ZuJbjCRBCc4sxslkHEfusO3P5QGW5wW+wdoKjgmFViyrbJlt7zETqn6T9hI5mgdKmemp4aWnbT00TWMaA1rWjINA2AAcAg9EREBERAXJ6VqB9y0eVlPHvEevs/23CT/AKrrF8c1r2lrhmDsIPFBR1F2ulHA1Rg29nvUZNLISYX7Tlx1HH5Q594GfKBxSAiL9wxSTyiGGMuc4gBoGZcTsAA4nNBI2gC3uq9IDakN2QxPfnyZjvY8vuj5irNLgtD+CX4Qw+X17AKmfJ0g36gGeozPlGZJy4uI2gArvUBERARQ1pd0q1NnrnWDDTwJGjKWbeWE/FZw1st525Z5bCNkL1OJr/Vyd8qb3UuPKZnn/sgt9erNbr9b3UF3pGyxu3tdw5wd4dzggqJb1oCpJZjJZL06NvyJWa+XQ4FuzpBPOoV9nLv86z+ld+aezl3+dZ/Su/NBLdH3P1UZB+m4gYG8dSIknzuGX3qT8G4AsGD2a1spy6UjIzSbXkcgOQDRzNAz2Z5qqvs5d/nWf0rvzT2cu/zrP6V35oLpoqWtv15a7WbdpwfrX/muzwTpbv8AYKwMutS+qpyfdNkcXSNHEseTnnzEkHLLZvAWfReNFVQV1Iyro5Q+N7Q5rhucCMwV7IPKqqIaSmdU1UrWMaC5znHINA2kk8AodxNp4pKWrdT4dtvfmj/2yOLQTzMyzLeckHmXzujcQ1FNSQWCmlybKDJKOLg0jvY+jrax6Wt5NsCIJU9vnFX7DR+jk/vJ7fGKv2Kj9HJ/dUVoglT2+MVfsVH6OT+6nt8Yq/YqP0cn91RWiCVPb4xV+xUfo5P7qe3xir9io/Ryf3VFaIJht2n68xu/8lZoJB/tudGfvL/UpfwZjSzYxojPapvdt9/E7Y+PpHEc4zHlzCp+t/gXEVRhfFENzgkyaHBsg4OYSNcHybRzgHgguIiIgIop0v6T5cMzewthLTUFucjzt7xn70Bu4vI27dgGWw57IKrMU4hrZO+Vd8qXHnlfkOgZ5DyILg3O3UV2oXUVypWyRu3teMweTy8Qd4Kia/aBLdUTGWxXV8IPxJG64HMHZggdOsVB/s5d/nWf0rvzT2cu/wA6z+ld+aCWabuf6wyf5rEEYb+7ESfvcFJODNG2HsIvFRSQGSf/AFpci4cuqMsm8RsGeRyJKq77OXf51n9K7809nLv86z+ld+aC6aKlgvt4BzF1n9K7811eEdKuJcPVgdU1r6mL40czy45fuvOZafOOYoLUIsKzXWjvdqjudul1o5G6zT6weQg5gjgQQiCml2rXXK6y18g2yyOkPS5xcfWsREQEREBERAREQWl0G1L6jRvA2Q+8dI0dGuSPXl5F3yjrQJ4uo/rJPxKRUFb+6M8OY+rM7SVRYpT7ovw6j6sztJFFiAiIgIiICIiAiIgu3bznQRk/Ib6gshY9u+D4/oN9QWQgp1jyqkrca1k8p2mokHQA4taPIAB5FoVt8X+FlX1iXtHLUICIiAiIgIiIOos2OrzZray30b26jM8s8+JLjx5SV8XMIgIiICIiAiIgIiILPaBPF1H9ZJ+JSKo60CeLqP6yT8SkVBW/ui/DqPqzO0kUWKU+6L8Oo+rM7SRRYgIiICIiAiIgIiILt274Pj+g31BZCx7d8Hx/Qb6gshBTPF/hZV9Yl7Ry1C2+L/Cyr6xL2jlqEBERAREQEREBERAREQEREBERAREQWe0CeLqP6yT8SkVR1oE8XUf1kn4lIqCt/dF+HUfVmdpIosUp90X4dR9WZ2kiixAREQEREBERAREQXbt3wfH9BvqCyFj274Pj+g31BZCCmeL/AAsq+sS9o5ahbfF/hZV9Yl7Ry1CAiIgIiICIiAiIgIvSeGSnndBM3JzSWkchByK80BERAREQEREFntAni6j+sk/EpFUeaBmObo5iLhvkkI5/dEesFSGgrf3Rfh1H1ZnaSKLFKfdF+HUfVmdpIosQEREBERAREQEREF27d8Hx/Qb6gshY9u+D4/oN9QWQgpni/wALKvrEvaOWoW4xi0sxdWNcNoqJR/8ARy06AiIgIiICIiAi946OqlZrxUzyDxDSR6kQSBplwPWWDEMl1poXOpp3GTXA2Rucc3NceG0+5z3ggbSCo4V354YqiEw1ETXNcMnNcMw4HeCOIUEaf8NWSy0NNU2m2Rwue9wd3tuqCAARsGz7kELoiICIiAtlh+xXHEV0bbrTTl73eZo3FzjwaOJW30YW6ju2O6ahuMAkje52s07jkxxGflAVrLTZ7ZZoTDabfFC07SI2ButznIbT0oPDC1khw3h6Gz0zs2xNyzyy1iSS45cM3EnyraoiCuvdH0sjMXQVRHuX04aOlr3l33Ob51EytTpbwScY4fzo2/5mHN0W3LXzy12E7tuQyJ3EDaBmqvV1FVW6rdSV1O6ORhyc1wyIPOEGOiIgIiICIiAv3FG+aURRNzJIAA4k7l+FKuhjR5V3a7x367Urm00ZD49bZ354ObMhxYDtJ3HIDbtyCxNLGYaZsRPvWgeYZL1REFddOmCKygvj8R0MLnwTbZCBn3p+463I07CDykjkziZXie1r2lr2gg7CDxUJ6e8MWK0YYirrVaYYZDUNYTG0NzaWSEjIZDeBw4IIJREQEREBZdqtldeK5tDbKV0sjjkGtGZ6TyDlJ2Dis7BtJBX4tpKOrjDo3zxtc0/GBeAR5lbiz2Cz2NpFotkMOeQcY2AF2W7M5ZnyoNHhHAlvseHIbdVMEj2N927lcSXOy5gSQOYBF1yIChrulfgek+sf+EKZVDXdK/A9J9Y/8IQQCiIgIiIOz0O+Mqj+k7s3q2Cqfod8ZVH9J3ZvVsEBERAWrvGHbLeyDd7VDMQMg57AXAcgdlmB0FbREFNMYUkFBi2ro6SPVjjqJWNaPigPIA8y0632PvDmu61N2jloUBERAREQWO0M4Sw9WYGgudZZoZJnGTN8jA8nKRzW78wNgG7kUqAADIBcLoP8WVL0y9s9d2gIiICinuj/AAJh603s5VKyinuj/AmHrTezlQVyREQEREG/wB4c0PWYu0ariKneAPDmh6zF2jVcRAREQFDXdK/A9J9Y/wDCFMqhrulfgek+sf8AhCCAUREBERB2eh3xlUf0ndm9WwVT9DvjKo/pO7N6tggIiICIiCnWPvDmu61N2jloVvsfeHNd1qbtHLQoCIiAiIgtRoP8WVL0y9s9d2uE0H+LKl6Ze2eu7QEREBRT3R/gTD1pvZyqVlFPdH+BMPWm9nKgrkiIgIiIN/gDw5oesxdo1XEVO8AeHND1mLtGq4iAiIgKJe6OoXz4UgrGNJEc2TsuAc07TzZho/iClpYl1t1Ld7bJbq+LWjkaWuHKDych4g8CAUFJ0UqYn0IYgoKtzrAW1MW9ubmskA5HAkAkcoO3kG5c57V2NvmCT7TP60HHIux9q7G3zBJ9pn9ay7dogxrWzaj7Y2IfKkkaAPICXeYIP3oMoH1ukaGRu6Jr5HdGqWD+ZzVaRclo6wLRYItjoIJTJLIQZJCMs8hsDRwYNp2knMnbuA61AREQEREFOsfeHNd1qbtHLQrfY+8Oa7rU3aOWhQEREBERBajQf4sqXpl7Z67tcJoP8WVL0y9s9d2gIiICjfT9b312j8zRg/4MrJDlybYz5Pd5+RSQvKqp4aumdTVUQcx7S1zTtDgRkQebJBSFFLmL9B93pKwy4XcJ4jtDHODZGc2Zya4c+YPNy8p7V2NvmCT7TP60HHIux9q7G3zBJ9pn9ayKHRHjarl1DaO9ji6SRgA/mJ8wKDD0UW99y0hUkTQfcyCQkcBH7vbzZgDyq2y4bRlo7pMEUzppJRLUyAB8mWQaN+qzjq55Zk78gchkAO5QEREBERAREQEREBERAREQEREFUdMdsda9IlS3vWq2QiVp+VrgFxH8euOkFcUrZaScB0mOLa2N03e548zHJlnv3tcOLTs5wQDyg1uxPgu+4XeRd6QNaDkHNe1wdyEZHPI79oB5QEHPIiICLJt9DU3KrFLRR6z3bhmBn5SQFM2jTQ5UxVrLxisNaGEOZACHaxBzaXuBI1eOqM8+OW0EJN0ZWx1nwFSUckZa7vYe4EZEF5MjgRwILssuGS6dEQEREBERAREQEREBERAREQf/2Q=="/>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CO"/>
          </a:p>
        </p:txBody>
      </p:sp>
      <p:pic>
        <p:nvPicPr>
          <p:cNvPr id="9" name="Imagen 3"/>
          <p:cNvPicPr>
            <a:picLocks noChangeAspect="1"/>
          </p:cNvPicPr>
          <p:nvPr/>
        </p:nvPicPr>
        <p:blipFill>
          <a:blip r:embed="rId2" cstate="print">
            <a:biLevel thresh="25000"/>
            <a:extLst>
              <a:ext uri="{BEBA8EAE-BF5A-486C-A8C5-ECC9F3942E4B}">
                <a14:imgProps xmlns:a14="http://schemas.microsoft.com/office/drawing/2010/main" xmlns="">
                  <a14:imgLayer r:embed="rId3">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971600" y="1628800"/>
            <a:ext cx="2664296" cy="2664296"/>
          </a:xfrm>
          <a:prstGeom prst="rect">
            <a:avLst/>
          </a:prstGeom>
          <a:effectLst>
            <a:outerShdw blurRad="50800" dist="38100" dir="8100000" algn="tr" rotWithShape="0">
              <a:prstClr val="black">
                <a:alpha val="40000"/>
              </a:prstClr>
            </a:outerShdw>
          </a:effectLst>
        </p:spPr>
      </p:pic>
      <p:sp>
        <p:nvSpPr>
          <p:cNvPr id="7" name="6 CuadroTexto"/>
          <p:cNvSpPr txBox="1"/>
          <p:nvPr/>
        </p:nvSpPr>
        <p:spPr>
          <a:xfrm>
            <a:off x="4176464" y="1916832"/>
            <a:ext cx="4572000" cy="1292662"/>
          </a:xfrm>
          <a:prstGeom prst="rect">
            <a:avLst/>
          </a:prstGeom>
          <a:noFill/>
        </p:spPr>
        <p:txBody>
          <a:bodyPr wrap="square" rtlCol="0">
            <a:spAutoFit/>
          </a:bodyPr>
          <a:lstStyle/>
          <a:p>
            <a:pPr lvl="0"/>
            <a:r>
              <a:rPr lang="es-CO" sz="24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OBJETO </a:t>
            </a:r>
          </a:p>
          <a:p>
            <a:pPr lvl="0"/>
            <a:r>
              <a:rPr lang="es-CO" dirty="0" smtClean="0">
                <a:solidFill>
                  <a:schemeClr val="bg1"/>
                </a:solidFill>
                <a:latin typeface="Arial" pitchFamily="34" charset="0"/>
                <a:cs typeface="Arial" pitchFamily="34" charset="0"/>
              </a:rPr>
              <a:t>Garantizar el </a:t>
            </a:r>
            <a:r>
              <a:rPr lang="es-CO" b="1" dirty="0">
                <a:solidFill>
                  <a:srgbClr val="FF9933"/>
                </a:solidFill>
                <a:effectLst>
                  <a:outerShdw blurRad="38100" dist="38100" dir="2700000" algn="tl">
                    <a:srgbClr val="000000">
                      <a:alpha val="43137"/>
                    </a:srgbClr>
                  </a:outerShdw>
                </a:effectLst>
                <a:latin typeface="Arial" pitchFamily="34" charset="0"/>
                <a:cs typeface="Arial" pitchFamily="34" charset="0"/>
              </a:rPr>
              <a:t>derecho fundamental a la salud, </a:t>
            </a:r>
            <a:r>
              <a:rPr lang="es-CO" dirty="0" smtClean="0">
                <a:solidFill>
                  <a:schemeClr val="bg1"/>
                </a:solidFill>
                <a:latin typeface="Arial" pitchFamily="34" charset="0"/>
                <a:cs typeface="Arial" pitchFamily="34" charset="0"/>
              </a:rPr>
              <a:t>regularlo y establecer sus mecanismos de protección.</a:t>
            </a:r>
            <a:endParaRPr lang="es-CO" dirty="0">
              <a:solidFill>
                <a:schemeClr val="bg1"/>
              </a:solidFill>
              <a:latin typeface="Arial" pitchFamily="34" charset="0"/>
              <a:cs typeface="Arial" pitchFamily="34" charset="0"/>
            </a:endParaRPr>
          </a:p>
        </p:txBody>
      </p:sp>
      <p:sp>
        <p:nvSpPr>
          <p:cNvPr id="8" name="7 CuadroTexto"/>
          <p:cNvSpPr txBox="1"/>
          <p:nvPr/>
        </p:nvSpPr>
        <p:spPr>
          <a:xfrm>
            <a:off x="1691680" y="4653136"/>
            <a:ext cx="5328592" cy="1846659"/>
          </a:xfrm>
          <a:prstGeom prst="rect">
            <a:avLst/>
          </a:prstGeom>
          <a:noFill/>
          <a:ln>
            <a:noFill/>
          </a:ln>
        </p:spPr>
        <p:txBody>
          <a:bodyPr wrap="square" rtlCol="0">
            <a:spAutoFit/>
          </a:bodyPr>
          <a:lstStyle/>
          <a:p>
            <a:r>
              <a:rPr lang="es-CO" sz="24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NATURALEZA  Y CONTENIDO</a:t>
            </a:r>
          </a:p>
          <a:p>
            <a:pPr lvl="0"/>
            <a:endParaRPr lang="es-CO" b="1" dirty="0" smtClean="0">
              <a:solidFill>
                <a:schemeClr val="bg1"/>
              </a:solidFill>
              <a:latin typeface="Arial" pitchFamily="34" charset="0"/>
              <a:cs typeface="Arial" pitchFamily="34" charset="0"/>
            </a:endParaRPr>
          </a:p>
          <a:p>
            <a:pPr lvl="0">
              <a:buFont typeface="Arial" pitchFamily="34" charset="0"/>
              <a:buChar char="•"/>
            </a:pPr>
            <a:r>
              <a:rPr lang="es-CO" dirty="0" smtClean="0">
                <a:solidFill>
                  <a:schemeClr val="bg1"/>
                </a:solidFill>
                <a:latin typeface="Arial" pitchFamily="34" charset="0"/>
                <a:cs typeface="Arial" pitchFamily="34" charset="0"/>
              </a:rPr>
              <a:t> Consagra la salud como un derecho fundamental</a:t>
            </a:r>
          </a:p>
          <a:p>
            <a:pPr lvl="0">
              <a:buFont typeface="Arial" pitchFamily="34" charset="0"/>
              <a:buChar char="•"/>
            </a:pPr>
            <a:r>
              <a:rPr lang="es-CO" dirty="0" smtClean="0">
                <a:solidFill>
                  <a:schemeClr val="bg1"/>
                </a:solidFill>
                <a:latin typeface="Arial" pitchFamily="34" charset="0"/>
                <a:cs typeface="Arial" pitchFamily="34" charset="0"/>
              </a:rPr>
              <a:t> Define el contenido del derecho</a:t>
            </a:r>
          </a:p>
          <a:p>
            <a:pPr lvl="0">
              <a:buFont typeface="Arial" pitchFamily="34" charset="0"/>
              <a:buChar char="•"/>
            </a:pPr>
            <a:r>
              <a:rPr lang="es-CO" dirty="0" smtClean="0">
                <a:solidFill>
                  <a:schemeClr val="bg1"/>
                </a:solidFill>
                <a:latin typeface="Arial" pitchFamily="34" charset="0"/>
                <a:cs typeface="Arial" pitchFamily="34" charset="0"/>
              </a:rPr>
              <a:t> Separa los servicios de salud de los sociales</a:t>
            </a:r>
          </a:p>
          <a:p>
            <a:pPr lvl="0">
              <a:buFont typeface="Arial" pitchFamily="34" charset="0"/>
              <a:buChar char="•"/>
            </a:pPr>
            <a:r>
              <a:rPr lang="es-CO" dirty="0" smtClean="0">
                <a:solidFill>
                  <a:schemeClr val="bg1"/>
                </a:solidFill>
                <a:latin typeface="Arial" pitchFamily="34" charset="0"/>
                <a:cs typeface="Arial" pitchFamily="34" charset="0"/>
              </a:rPr>
              <a:t> Define la autonomía médica</a:t>
            </a:r>
          </a:p>
        </p:txBody>
      </p:sp>
      <p:sp>
        <p:nvSpPr>
          <p:cNvPr id="11" name="10 CuadroTexto"/>
          <p:cNvSpPr txBox="1"/>
          <p:nvPr/>
        </p:nvSpPr>
        <p:spPr>
          <a:xfrm>
            <a:off x="251520" y="1412776"/>
            <a:ext cx="2592288" cy="276999"/>
          </a:xfrm>
          <a:prstGeom prst="rect">
            <a:avLst/>
          </a:prstGeom>
          <a:noFill/>
        </p:spPr>
        <p:txBody>
          <a:bodyPr wrap="square" rtlCol="0">
            <a:spAutoFit/>
          </a:bodyPr>
          <a:lstStyle/>
          <a:p>
            <a:r>
              <a:rPr lang="es-CO" sz="1200" dirty="0" smtClean="0">
                <a:solidFill>
                  <a:schemeClr val="bg1"/>
                </a:solidFill>
                <a:latin typeface="Arial" pitchFamily="34" charset="0"/>
                <a:cs typeface="Arial" pitchFamily="34" charset="0"/>
              </a:rPr>
              <a:t>Aprobada en junio de 2013</a:t>
            </a:r>
            <a:endParaRPr lang="es-CO"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88032" y="2060848"/>
            <a:ext cx="7772400" cy="2808312"/>
          </a:xfrm>
        </p:spPr>
        <p:txBody>
          <a:bodyPr>
            <a:noAutofit/>
          </a:bodyPr>
          <a:lstStyle/>
          <a:p>
            <a:r>
              <a:rPr lang="es-CO" sz="6000" b="1" dirty="0" smtClean="0">
                <a:effectLst>
                  <a:outerShdw blurRad="38100" dist="38100" dir="2700000" algn="tl">
                    <a:srgbClr val="000000">
                      <a:alpha val="43137"/>
                    </a:srgbClr>
                  </a:outerShdw>
                </a:effectLst>
              </a:rPr>
              <a:t>3</a:t>
            </a:r>
            <a:r>
              <a:rPr lang="es-CO" sz="60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 Sostenibilidad</a:t>
            </a:r>
            <a:endParaRPr lang="es-CO" sz="6000" b="1" dirty="0">
              <a:solidFill>
                <a:srgbClr val="FF3300"/>
              </a:solidFill>
              <a:effectLst>
                <a:outerShdw blurRad="38100" dist="38100" dir="2700000" algn="tl">
                  <a:srgbClr val="000000">
                    <a:alpha val="43137"/>
                  </a:srgbClr>
                </a:outerShdw>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1008112"/>
          </a:xfrm>
        </p:spPr>
        <p:txBody>
          <a:bodyPr>
            <a:normAutofit fontScale="90000"/>
          </a:bodyPr>
          <a:lstStyle/>
          <a:p>
            <a:r>
              <a:rPr lang="es-CO" dirty="0" smtClean="0">
                <a:solidFill>
                  <a:schemeClr val="bg1"/>
                </a:solidFill>
                <a:effectLst>
                  <a:outerShdw blurRad="38100" dist="38100" dir="2700000" algn="tl">
                    <a:srgbClr val="000000">
                      <a:alpha val="43137"/>
                    </a:srgbClr>
                  </a:outerShdw>
                </a:effectLst>
                <a:latin typeface="Arial Black" pitchFamily="34" charset="0"/>
              </a:rPr>
              <a:t>Estrategia de estabilización del sistema</a:t>
            </a:r>
            <a:endParaRPr lang="es-CO" dirty="0">
              <a:solidFill>
                <a:schemeClr val="bg1"/>
              </a:solidFill>
              <a:effectLst>
                <a:outerShdw blurRad="38100" dist="38100" dir="2700000" algn="tl">
                  <a:srgbClr val="000000">
                    <a:alpha val="43137"/>
                  </a:srgbClr>
                </a:outerShdw>
              </a:effectLst>
              <a:latin typeface="Arial Black" pitchFamily="34" charset="0"/>
            </a:endParaRPr>
          </a:p>
        </p:txBody>
      </p:sp>
      <p:sp>
        <p:nvSpPr>
          <p:cNvPr id="9" name="8 CuadroTexto"/>
          <p:cNvSpPr txBox="1"/>
          <p:nvPr/>
        </p:nvSpPr>
        <p:spPr>
          <a:xfrm>
            <a:off x="35496" y="1628800"/>
            <a:ext cx="4176464" cy="954107"/>
          </a:xfrm>
          <a:prstGeom prst="rect">
            <a:avLst/>
          </a:prstGeom>
          <a:noFill/>
        </p:spPr>
        <p:txBody>
          <a:bodyPr wrap="square" rtlCol="0">
            <a:spAutoFit/>
          </a:bodyPr>
          <a:lstStyle/>
          <a:p>
            <a:pPr>
              <a:buFont typeface="Wingdings" pitchFamily="2" charset="2"/>
              <a:buChar char="ü"/>
            </a:pPr>
            <a:r>
              <a:rPr lang="es-CO" sz="2800" b="1"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Mejorar ingresos</a:t>
            </a:r>
          </a:p>
          <a:p>
            <a:r>
              <a:rPr lang="es-CO" sz="2800" b="1"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   y controlar el gasto</a:t>
            </a:r>
          </a:p>
        </p:txBody>
      </p:sp>
      <p:sp>
        <p:nvSpPr>
          <p:cNvPr id="21" name="20 CuadroTexto"/>
          <p:cNvSpPr txBox="1"/>
          <p:nvPr/>
        </p:nvSpPr>
        <p:spPr>
          <a:xfrm>
            <a:off x="3923928" y="1628800"/>
            <a:ext cx="5220072" cy="2185214"/>
          </a:xfrm>
          <a:prstGeom prst="rect">
            <a:avLst/>
          </a:prstGeom>
          <a:noFill/>
        </p:spPr>
        <p:txBody>
          <a:bodyPr wrap="square" rtlCol="0">
            <a:spAutoFit/>
          </a:bodyPr>
          <a:lstStyle/>
          <a:p>
            <a:pPr>
              <a:buFont typeface="Arial" pitchFamily="34" charset="0"/>
              <a:buChar char="•"/>
            </a:pPr>
            <a:r>
              <a:rPr lang="es-CO" sz="20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Control del recaudo </a:t>
            </a:r>
            <a:r>
              <a:rPr lang="es-CO" sz="1600" dirty="0" smtClean="0">
                <a:solidFill>
                  <a:schemeClr val="bg1"/>
                </a:solidFill>
                <a:latin typeface="Arial" pitchFamily="34" charset="0"/>
                <a:cs typeface="Arial" pitchFamily="34" charset="0"/>
              </a:rPr>
              <a:t>(Decreto 4023</a:t>
            </a:r>
            <a:r>
              <a:rPr lang="es-CO" sz="1400" dirty="0" smtClean="0">
                <a:solidFill>
                  <a:schemeClr val="bg1"/>
                </a:solidFill>
                <a:latin typeface="Arial" pitchFamily="34" charset="0"/>
                <a:cs typeface="Arial" pitchFamily="34" charset="0"/>
              </a:rPr>
              <a:t>)</a:t>
            </a:r>
            <a:r>
              <a:rPr lang="es-CO" sz="2000"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 </a:t>
            </a:r>
          </a:p>
          <a:p>
            <a:pPr>
              <a:buFont typeface="Arial" pitchFamily="34" charset="0"/>
              <a:buChar char="•"/>
            </a:pPr>
            <a:r>
              <a:rPr lang="es-CO" sz="2000"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Nuevos recursos </a:t>
            </a:r>
            <a:r>
              <a:rPr lang="es-CO" sz="1600" dirty="0" smtClean="0">
                <a:solidFill>
                  <a:schemeClr val="bg1"/>
                </a:solidFill>
                <a:latin typeface="Arial" pitchFamily="34" charset="0"/>
                <a:ea typeface="+mj-ea"/>
                <a:cs typeface="Arial" pitchFamily="34" charset="0"/>
              </a:rPr>
              <a:t>(Nación, CCF)</a:t>
            </a:r>
            <a:endParaRPr lang="es-CO" sz="2000" dirty="0" smtClean="0">
              <a:solidFill>
                <a:schemeClr val="bg1"/>
              </a:solidFill>
              <a:latin typeface="Arial" pitchFamily="34" charset="0"/>
              <a:ea typeface="+mj-ea"/>
              <a:cs typeface="Arial" pitchFamily="34" charset="0"/>
            </a:endParaRPr>
          </a:p>
          <a:p>
            <a:pPr>
              <a:buFont typeface="Arial" pitchFamily="34" charset="0"/>
              <a:buChar char="•"/>
            </a:pPr>
            <a:r>
              <a:rPr lang="es-CO" sz="20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No POS </a:t>
            </a:r>
            <a:r>
              <a:rPr lang="es-CO" sz="1600" dirty="0" smtClean="0">
                <a:solidFill>
                  <a:schemeClr val="bg1"/>
                </a:solidFill>
                <a:latin typeface="Arial" pitchFamily="34" charset="0"/>
                <a:cs typeface="Arial" pitchFamily="34" charset="0"/>
              </a:rPr>
              <a:t>(precios de medicamentos y mejor auditoría)</a:t>
            </a:r>
            <a:endParaRPr lang="es-CO" sz="2000" dirty="0" smtClean="0">
              <a:solidFill>
                <a:schemeClr val="bg1"/>
              </a:solidFill>
              <a:latin typeface="Arial" pitchFamily="34" charset="0"/>
              <a:cs typeface="Arial" pitchFamily="34" charset="0"/>
            </a:endParaRPr>
          </a:p>
          <a:p>
            <a:pPr>
              <a:buFont typeface="Arial" pitchFamily="34" charset="0"/>
              <a:buChar char="•"/>
            </a:pPr>
            <a:r>
              <a:rPr lang="es-CO" sz="20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Actualización del POS</a:t>
            </a:r>
          </a:p>
          <a:p>
            <a:pPr>
              <a:buFont typeface="Arial" pitchFamily="34" charset="0"/>
              <a:buChar char="•"/>
            </a:pPr>
            <a:r>
              <a:rPr lang="es-CO" sz="20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Depuración de la base de afiliados</a:t>
            </a:r>
          </a:p>
          <a:p>
            <a:pPr>
              <a:buFont typeface="Arial" pitchFamily="34" charset="0"/>
              <a:buChar char="•"/>
            </a:pPr>
            <a:endParaRPr lang="es-CO" sz="2000" dirty="0" smtClean="0">
              <a:solidFill>
                <a:schemeClr val="bg1"/>
              </a:solidFill>
              <a:latin typeface="Arial" pitchFamily="34" charset="0"/>
              <a:ea typeface="+mj-ea"/>
              <a:cs typeface="Arial" pitchFamily="34" charset="0"/>
            </a:endParaRPr>
          </a:p>
        </p:txBody>
      </p:sp>
      <p:sp>
        <p:nvSpPr>
          <p:cNvPr id="24" name="23 Abrir llave"/>
          <p:cNvSpPr/>
          <p:nvPr/>
        </p:nvSpPr>
        <p:spPr>
          <a:xfrm>
            <a:off x="3707904" y="1556792"/>
            <a:ext cx="216024" cy="2088232"/>
          </a:xfrm>
          <a:prstGeom prst="leftBrace">
            <a:avLst/>
          </a:prstGeom>
          <a:noFill/>
          <a:ln w="38100">
            <a:solidFill>
              <a:srgbClr val="FF99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b="1" dirty="0">
              <a:latin typeface="Arial" pitchFamily="34" charset="0"/>
              <a:cs typeface="Arial" pitchFamily="34" charset="0"/>
            </a:endParaRPr>
          </a:p>
        </p:txBody>
      </p:sp>
      <p:sp>
        <p:nvSpPr>
          <p:cNvPr id="12" name="11 CuadroTexto"/>
          <p:cNvSpPr txBox="1"/>
          <p:nvPr/>
        </p:nvSpPr>
        <p:spPr>
          <a:xfrm>
            <a:off x="251520" y="5374957"/>
            <a:ext cx="3203848" cy="646331"/>
          </a:xfrm>
          <a:prstGeom prst="rect">
            <a:avLst/>
          </a:prstGeom>
          <a:noFill/>
        </p:spPr>
        <p:txBody>
          <a:bodyPr wrap="square" rtlCol="0">
            <a:spAutoFit/>
          </a:bodyPr>
          <a:lstStyle/>
          <a:p>
            <a:pPr>
              <a:buFont typeface="Wingdings" pitchFamily="2" charset="2"/>
              <a:buChar char="ü"/>
            </a:pPr>
            <a:r>
              <a:rPr lang="es-CO" sz="2800" b="1"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 Saneamiento</a:t>
            </a:r>
            <a:endParaRPr lang="es-CO" sz="800" dirty="0" smtClean="0">
              <a:solidFill>
                <a:schemeClr val="bg1"/>
              </a:solidFill>
              <a:latin typeface="Arial" pitchFamily="34" charset="0"/>
              <a:ea typeface="+mj-ea"/>
              <a:cs typeface="Arial" pitchFamily="34" charset="0"/>
            </a:endParaRPr>
          </a:p>
          <a:p>
            <a:endParaRPr lang="es-CO" sz="800" dirty="0" smtClean="0">
              <a:solidFill>
                <a:schemeClr val="bg1"/>
              </a:solidFill>
              <a:latin typeface="Arial" pitchFamily="34" charset="0"/>
              <a:ea typeface="+mj-ea"/>
              <a:cs typeface="Arial" pitchFamily="34" charset="0"/>
            </a:endParaRPr>
          </a:p>
        </p:txBody>
      </p:sp>
      <p:sp>
        <p:nvSpPr>
          <p:cNvPr id="13" name="12 CuadroTexto"/>
          <p:cNvSpPr txBox="1"/>
          <p:nvPr/>
        </p:nvSpPr>
        <p:spPr>
          <a:xfrm>
            <a:off x="3816424" y="5190291"/>
            <a:ext cx="5364088" cy="1323439"/>
          </a:xfrm>
          <a:prstGeom prst="rect">
            <a:avLst/>
          </a:prstGeom>
          <a:noFill/>
        </p:spPr>
        <p:txBody>
          <a:bodyPr wrap="square" rtlCol="0">
            <a:spAutoFit/>
          </a:bodyPr>
          <a:lstStyle/>
          <a:p>
            <a:pPr>
              <a:buFont typeface="Arial" pitchFamily="34" charset="0"/>
              <a:buChar char="•"/>
            </a:pPr>
            <a:r>
              <a:rPr lang="es-CO" sz="2000"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 Aclaración de cuentas</a:t>
            </a:r>
          </a:p>
          <a:p>
            <a:pPr>
              <a:buFont typeface="Arial" pitchFamily="34" charset="0"/>
              <a:buChar char="•"/>
            </a:pPr>
            <a:r>
              <a:rPr lang="es-CO" sz="2000"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 Pago deudas del subsidiado</a:t>
            </a:r>
          </a:p>
          <a:p>
            <a:pPr>
              <a:buFont typeface="Arial" pitchFamily="34" charset="0"/>
              <a:buChar char="•"/>
            </a:pPr>
            <a:r>
              <a:rPr lang="es-CO" sz="2000"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 Pago de deudas del contributivo</a:t>
            </a:r>
          </a:p>
          <a:p>
            <a:pPr>
              <a:buFont typeface="Arial" pitchFamily="34" charset="0"/>
              <a:buChar char="•"/>
            </a:pPr>
            <a:r>
              <a:rPr lang="es-CO" sz="2000"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 Copra de cartera</a:t>
            </a:r>
          </a:p>
        </p:txBody>
      </p:sp>
      <p:sp>
        <p:nvSpPr>
          <p:cNvPr id="15" name="14 Abrir llave"/>
          <p:cNvSpPr/>
          <p:nvPr/>
        </p:nvSpPr>
        <p:spPr>
          <a:xfrm>
            <a:off x="3707904" y="5190291"/>
            <a:ext cx="288032" cy="1368152"/>
          </a:xfrm>
          <a:prstGeom prst="leftBrace">
            <a:avLst/>
          </a:prstGeom>
          <a:noFill/>
          <a:ln w="38100">
            <a:solidFill>
              <a:srgbClr val="FF99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b="1" dirty="0">
              <a:latin typeface="Arial" pitchFamily="34" charset="0"/>
              <a:cs typeface="Arial" pitchFamily="34" charset="0"/>
            </a:endParaRPr>
          </a:p>
        </p:txBody>
      </p:sp>
      <p:sp>
        <p:nvSpPr>
          <p:cNvPr id="17" name="16 CuadroTexto"/>
          <p:cNvSpPr txBox="1"/>
          <p:nvPr/>
        </p:nvSpPr>
        <p:spPr>
          <a:xfrm>
            <a:off x="3923928" y="4325034"/>
            <a:ext cx="4752528" cy="400110"/>
          </a:xfrm>
          <a:prstGeom prst="rect">
            <a:avLst/>
          </a:prstGeom>
          <a:noFill/>
        </p:spPr>
        <p:txBody>
          <a:bodyPr wrap="square" rtlCol="0">
            <a:spAutoFit/>
          </a:bodyPr>
          <a:lstStyle/>
          <a:p>
            <a:pPr>
              <a:buFont typeface="Arial" pitchFamily="34" charset="0"/>
              <a:buChar char="•"/>
            </a:pPr>
            <a:r>
              <a:rPr lang="es-CO" sz="2000"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 Giro directo </a:t>
            </a:r>
            <a:r>
              <a:rPr lang="es-CO" sz="1600" dirty="0" smtClean="0">
                <a:solidFill>
                  <a:schemeClr val="bg1"/>
                </a:solidFill>
                <a:latin typeface="Arial" pitchFamily="34" charset="0"/>
                <a:ea typeface="+mj-ea"/>
                <a:cs typeface="Arial" pitchFamily="34" charset="0"/>
              </a:rPr>
              <a:t>(Ley 1438) </a:t>
            </a:r>
            <a:endParaRPr lang="es-CO" sz="2000" dirty="0" smtClean="0">
              <a:solidFill>
                <a:schemeClr val="bg1"/>
              </a:solidFill>
              <a:latin typeface="Arial" pitchFamily="34" charset="0"/>
              <a:ea typeface="+mj-ea"/>
              <a:cs typeface="Arial" pitchFamily="34" charset="0"/>
            </a:endParaRPr>
          </a:p>
        </p:txBody>
      </p:sp>
      <p:sp>
        <p:nvSpPr>
          <p:cNvPr id="18" name="17 Abrir llave"/>
          <p:cNvSpPr/>
          <p:nvPr/>
        </p:nvSpPr>
        <p:spPr>
          <a:xfrm>
            <a:off x="3743908" y="4149080"/>
            <a:ext cx="180020" cy="720080"/>
          </a:xfrm>
          <a:prstGeom prst="leftBrace">
            <a:avLst/>
          </a:prstGeom>
          <a:noFill/>
          <a:ln w="38100">
            <a:solidFill>
              <a:srgbClr val="FF99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b="1" dirty="0">
              <a:latin typeface="Arial" pitchFamily="34" charset="0"/>
              <a:cs typeface="Arial" pitchFamily="34" charset="0"/>
            </a:endParaRPr>
          </a:p>
        </p:txBody>
      </p:sp>
      <p:sp>
        <p:nvSpPr>
          <p:cNvPr id="28" name="27 Rectángulo"/>
          <p:cNvSpPr/>
          <p:nvPr/>
        </p:nvSpPr>
        <p:spPr>
          <a:xfrm>
            <a:off x="0" y="2636912"/>
            <a:ext cx="3779912" cy="461665"/>
          </a:xfrm>
          <a:prstGeom prst="rect">
            <a:avLst/>
          </a:prstGeom>
        </p:spPr>
        <p:txBody>
          <a:bodyPr wrap="square">
            <a:spAutoFit/>
          </a:bodyPr>
          <a:lstStyle/>
          <a:p>
            <a:pPr algn="ctr"/>
            <a:r>
              <a:rPr lang="es-CO" sz="2400" b="1" dirty="0" smtClean="0">
                <a:solidFill>
                  <a:srgbClr val="FF9933"/>
                </a:solidFill>
                <a:effectLst>
                  <a:outerShdw blurRad="38100" dist="38100" dir="2700000" algn="tl">
                    <a:srgbClr val="000000">
                      <a:alpha val="43137"/>
                    </a:srgbClr>
                  </a:outerShdw>
                </a:effectLst>
                <a:latin typeface="Arial" pitchFamily="34" charset="0"/>
                <a:cs typeface="Arial" pitchFamily="34" charset="0"/>
              </a:rPr>
              <a:t>2013: </a:t>
            </a:r>
            <a:r>
              <a:rPr lang="es-CO" sz="2400" b="1" smtClean="0">
                <a:solidFill>
                  <a:srgbClr val="FF9933"/>
                </a:solidFill>
                <a:effectLst>
                  <a:outerShdw blurRad="38100" dist="38100" dir="2700000" algn="tl">
                    <a:srgbClr val="000000">
                      <a:alpha val="43137"/>
                    </a:srgbClr>
                  </a:outerShdw>
                </a:effectLst>
                <a:latin typeface="Arial" pitchFamily="34" charset="0"/>
                <a:cs typeface="Arial" pitchFamily="34" charset="0"/>
              </a:rPr>
              <a:t>$4,05 </a:t>
            </a:r>
            <a:r>
              <a:rPr lang="es-CO" sz="2400" b="1" dirty="0" err="1" smtClean="0">
                <a:solidFill>
                  <a:srgbClr val="FF9933"/>
                </a:solidFill>
                <a:effectLst>
                  <a:outerShdw blurRad="38100" dist="38100" dir="2700000" algn="tl">
                    <a:srgbClr val="000000">
                      <a:alpha val="43137"/>
                    </a:srgbClr>
                  </a:outerShdw>
                </a:effectLst>
                <a:latin typeface="Arial" pitchFamily="34" charset="0"/>
                <a:cs typeface="Arial" pitchFamily="34" charset="0"/>
              </a:rPr>
              <a:t>bill</a:t>
            </a:r>
            <a:r>
              <a:rPr lang="es-CO" sz="2400" b="1" dirty="0" smtClean="0">
                <a:solidFill>
                  <a:srgbClr val="FF9933"/>
                </a:solidFill>
                <a:effectLst>
                  <a:outerShdw blurRad="38100" dist="38100" dir="2700000" algn="tl">
                    <a:srgbClr val="000000">
                      <a:alpha val="43137"/>
                    </a:srgbClr>
                  </a:outerShdw>
                </a:effectLst>
                <a:latin typeface="Arial" pitchFamily="34" charset="0"/>
                <a:cs typeface="Arial" pitchFamily="34" charset="0"/>
              </a:rPr>
              <a:t>.</a:t>
            </a:r>
            <a:endParaRPr lang="es-CO" sz="2400" dirty="0" smtClean="0">
              <a:solidFill>
                <a:schemeClr val="bg1"/>
              </a:solidFill>
              <a:latin typeface="Arial" pitchFamily="34" charset="0"/>
              <a:cs typeface="Arial" pitchFamily="34" charset="0"/>
            </a:endParaRPr>
          </a:p>
        </p:txBody>
      </p:sp>
      <p:sp>
        <p:nvSpPr>
          <p:cNvPr id="29" name="28 CuadroTexto"/>
          <p:cNvSpPr txBox="1"/>
          <p:nvPr/>
        </p:nvSpPr>
        <p:spPr>
          <a:xfrm>
            <a:off x="107504" y="3678123"/>
            <a:ext cx="4176464" cy="830997"/>
          </a:xfrm>
          <a:prstGeom prst="rect">
            <a:avLst/>
          </a:prstGeom>
          <a:noFill/>
        </p:spPr>
        <p:txBody>
          <a:bodyPr wrap="square" rtlCol="0">
            <a:spAutoFit/>
          </a:bodyPr>
          <a:lstStyle/>
          <a:p>
            <a:pPr>
              <a:buFont typeface="Wingdings" pitchFamily="2" charset="2"/>
              <a:buChar char="ü"/>
            </a:pPr>
            <a:endParaRPr lang="es-CO" sz="2000" b="1"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endParaRPr>
          </a:p>
          <a:p>
            <a:pPr>
              <a:buFont typeface="Wingdings" pitchFamily="2" charset="2"/>
              <a:buChar char="ü"/>
            </a:pPr>
            <a:r>
              <a:rPr lang="es-CO" sz="2800" b="1"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Flujo de Recursos</a:t>
            </a:r>
            <a:endParaRPr lang="es-CO" sz="2000" b="1"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19" name="18 Rectángulo"/>
          <p:cNvSpPr/>
          <p:nvPr/>
        </p:nvSpPr>
        <p:spPr>
          <a:xfrm>
            <a:off x="-36512" y="5766355"/>
            <a:ext cx="3779912" cy="830997"/>
          </a:xfrm>
          <a:prstGeom prst="rect">
            <a:avLst/>
          </a:prstGeom>
        </p:spPr>
        <p:txBody>
          <a:bodyPr wrap="square">
            <a:spAutoFit/>
          </a:bodyPr>
          <a:lstStyle/>
          <a:p>
            <a:pPr algn="ctr"/>
            <a:r>
              <a:rPr lang="es-CO" sz="2400" b="1" dirty="0" smtClean="0">
                <a:solidFill>
                  <a:srgbClr val="FF9933"/>
                </a:solidFill>
                <a:effectLst>
                  <a:outerShdw blurRad="38100" dist="38100" dir="2700000" algn="tl">
                    <a:srgbClr val="000000">
                      <a:alpha val="43137"/>
                    </a:srgbClr>
                  </a:outerShdw>
                </a:effectLst>
                <a:latin typeface="Arial" pitchFamily="34" charset="0"/>
                <a:cs typeface="Arial" pitchFamily="34" charset="0"/>
              </a:rPr>
              <a:t>2013: $1,42 </a:t>
            </a:r>
            <a:r>
              <a:rPr lang="es-CO" sz="2400" b="1" dirty="0" err="1" smtClean="0">
                <a:solidFill>
                  <a:srgbClr val="FF9933"/>
                </a:solidFill>
                <a:effectLst>
                  <a:outerShdw blurRad="38100" dist="38100" dir="2700000" algn="tl">
                    <a:srgbClr val="000000">
                      <a:alpha val="43137"/>
                    </a:srgbClr>
                  </a:outerShdw>
                </a:effectLst>
                <a:latin typeface="Arial" pitchFamily="34" charset="0"/>
                <a:cs typeface="Arial" pitchFamily="34" charset="0"/>
              </a:rPr>
              <a:t>bill</a:t>
            </a:r>
            <a:r>
              <a:rPr lang="es-CO" sz="2400" b="1" dirty="0" smtClean="0">
                <a:solidFill>
                  <a:srgbClr val="FF9933"/>
                </a:solidFill>
                <a:effectLst>
                  <a:outerShdw blurRad="38100" dist="38100" dir="2700000" algn="tl">
                    <a:srgbClr val="000000">
                      <a:alpha val="43137"/>
                    </a:srgbClr>
                  </a:outerShdw>
                </a:effectLst>
                <a:latin typeface="Arial" pitchFamily="34" charset="0"/>
                <a:cs typeface="Arial" pitchFamily="34" charset="0"/>
              </a:rPr>
              <a:t>.</a:t>
            </a:r>
            <a:endParaRPr lang="es-CO" sz="2400" dirty="0" smtClean="0">
              <a:solidFill>
                <a:schemeClr val="bg1"/>
              </a:solidFill>
              <a:latin typeface="Arial" pitchFamily="34" charset="0"/>
              <a:cs typeface="Arial" pitchFamily="34" charset="0"/>
            </a:endParaRPr>
          </a:p>
          <a:p>
            <a:pPr algn="ctr"/>
            <a:endParaRPr lang="es-CO" sz="2400" dirty="0" smtClean="0">
              <a:solidFill>
                <a:schemeClr val="bg1"/>
              </a:solidFill>
              <a:latin typeface="Arial" pitchFamily="34" charset="0"/>
              <a:cs typeface="Arial" pitchFamily="34" charset="0"/>
            </a:endParaRPr>
          </a:p>
        </p:txBody>
      </p:sp>
      <p:sp>
        <p:nvSpPr>
          <p:cNvPr id="20" name="19 Rectángulo"/>
          <p:cNvSpPr/>
          <p:nvPr/>
        </p:nvSpPr>
        <p:spPr>
          <a:xfrm>
            <a:off x="0" y="4335487"/>
            <a:ext cx="3779912" cy="461665"/>
          </a:xfrm>
          <a:prstGeom prst="rect">
            <a:avLst/>
          </a:prstGeom>
        </p:spPr>
        <p:txBody>
          <a:bodyPr wrap="square">
            <a:spAutoFit/>
          </a:bodyPr>
          <a:lstStyle/>
          <a:p>
            <a:pPr algn="ctr"/>
            <a:r>
              <a:rPr lang="es-CO" sz="2400" b="1" dirty="0" smtClean="0">
                <a:solidFill>
                  <a:srgbClr val="FF9933"/>
                </a:solidFill>
                <a:effectLst>
                  <a:outerShdw blurRad="38100" dist="38100" dir="2700000" algn="tl">
                    <a:srgbClr val="000000">
                      <a:alpha val="43137"/>
                    </a:srgbClr>
                  </a:outerShdw>
                </a:effectLst>
                <a:latin typeface="Arial" pitchFamily="34" charset="0"/>
                <a:cs typeface="Arial" pitchFamily="34" charset="0"/>
              </a:rPr>
              <a:t>2013: $7,51 billones</a:t>
            </a:r>
            <a:endParaRPr lang="es-CO" sz="24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550482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2 Marcador de contenido"/>
          <p:cNvSpPr txBox="1">
            <a:spLocks/>
          </p:cNvSpPr>
          <p:nvPr/>
        </p:nvSpPr>
        <p:spPr>
          <a:xfrm>
            <a:off x="395536" y="548680"/>
            <a:ext cx="8352928" cy="4853136"/>
          </a:xfrm>
          <a:prstGeom prst="rect">
            <a:avLst/>
          </a:prstGeom>
        </p:spPr>
        <p:txBody>
          <a:bodyPr vert="horz" lIns="91440" tIns="45720" rIns="91440" bIns="45720" rtlCol="0">
            <a:normAutofit/>
          </a:bodyPr>
          <a:lstStyle/>
          <a:p>
            <a:pPr marL="457200" marR="0" lvl="0" indent="-457200" algn="just" defTabSz="914400" rtl="0" eaLnBrk="1" fontAlgn="auto" latinLnBrk="0" hangingPunct="1">
              <a:lnSpc>
                <a:spcPct val="100000"/>
              </a:lnSpc>
              <a:spcBef>
                <a:spcPct val="20000"/>
              </a:spcBef>
              <a:spcAft>
                <a:spcPts val="0"/>
              </a:spcAft>
              <a:buClr>
                <a:srgbClr val="00A0BA"/>
              </a:buClr>
              <a:buSzTx/>
              <a:tabLst/>
              <a:defRPr/>
            </a:pPr>
            <a:r>
              <a:rPr kumimoji="0" lang="es-CO" sz="2400" b="1" i="0" u="none" strike="noStrike" kern="1200" cap="none" spc="0" normalizeH="0" baseline="0" noProof="0" dirty="0" smtClean="0">
                <a:ln>
                  <a:noFill/>
                </a:ln>
                <a:effectLst/>
                <a:uLnTx/>
                <a:uFillTx/>
                <a:latin typeface="+mn-lt"/>
                <a:ea typeface="+mn-ea"/>
                <a:cs typeface="+mn-cs"/>
              </a:rPr>
              <a:t>6</a:t>
            </a:r>
            <a:r>
              <a:rPr kumimoji="0" lang="es-CO" sz="2400" b="0" i="0" u="none" strike="noStrike" kern="1200" cap="none" spc="0" normalizeH="0" baseline="0" noProof="0" dirty="0" smtClean="0">
                <a:ln>
                  <a:noFill/>
                </a:ln>
                <a:effectLst/>
                <a:uLnTx/>
                <a:uFillTx/>
                <a:latin typeface="+mn-lt"/>
                <a:ea typeface="+mn-ea"/>
                <a:cs typeface="+mn-cs"/>
              </a:rPr>
              <a:t>. </a:t>
            </a:r>
            <a:r>
              <a:rPr lang="es-CO" sz="2400" b="1" noProof="0" dirty="0" smtClean="0"/>
              <a:t>Medidas de </a:t>
            </a:r>
            <a:r>
              <a:rPr kumimoji="0" lang="es-CO" sz="2400" b="1" i="0" u="none" strike="noStrike" kern="1200" cap="none" spc="0" normalizeH="0" baseline="0" noProof="0" dirty="0" smtClean="0">
                <a:ln>
                  <a:noFill/>
                </a:ln>
                <a:effectLst/>
                <a:uLnTx/>
                <a:uFillTx/>
                <a:latin typeface="+mn-lt"/>
                <a:ea typeface="+mn-ea"/>
                <a:cs typeface="+mn-cs"/>
              </a:rPr>
              <a:t>Saneamiento</a:t>
            </a:r>
          </a:p>
          <a:p>
            <a:pPr marL="457200" marR="0" lvl="0" indent="-457200" algn="just" defTabSz="914400" rtl="0" eaLnBrk="1" fontAlgn="auto" latinLnBrk="0" hangingPunct="1">
              <a:lnSpc>
                <a:spcPct val="100000"/>
              </a:lnSpc>
              <a:spcBef>
                <a:spcPct val="20000"/>
              </a:spcBef>
              <a:spcAft>
                <a:spcPts val="0"/>
              </a:spcAft>
              <a:buClr>
                <a:srgbClr val="00A0BA"/>
              </a:buClr>
              <a:buSzTx/>
              <a:buFont typeface="Arial" pitchFamily="34" charset="0"/>
              <a:buNone/>
              <a:tabLst/>
              <a:defRPr/>
            </a:pPr>
            <a:endParaRPr kumimoji="0" lang="es-CO" sz="2400" b="0" i="0" u="none" strike="noStrike" kern="1200" cap="none" spc="0" normalizeH="0" baseline="0" noProof="0" dirty="0" smtClean="0">
              <a:ln>
                <a:noFill/>
              </a:ln>
              <a:effectLst/>
              <a:uLnTx/>
              <a:uFillTx/>
              <a:latin typeface="+mn-lt"/>
              <a:ea typeface="+mn-ea"/>
              <a:cs typeface="+mn-cs"/>
            </a:endParaRPr>
          </a:p>
        </p:txBody>
      </p:sp>
      <p:sp>
        <p:nvSpPr>
          <p:cNvPr id="6" name="5 Rectángulo redondeado"/>
          <p:cNvSpPr/>
          <p:nvPr/>
        </p:nvSpPr>
        <p:spPr>
          <a:xfrm>
            <a:off x="899592" y="1196752"/>
            <a:ext cx="1080120" cy="432048"/>
          </a:xfrm>
          <a:prstGeom prst="roundRect">
            <a:avLst/>
          </a:prstGeom>
          <a:scene3d>
            <a:camera prst="orthographicFront">
              <a:rot lat="0" lon="0" rev="0"/>
            </a:camera>
            <a:lightRig rig="threePt" dir="t">
              <a:rot lat="0" lon="0" rev="1200000"/>
            </a:lightRig>
          </a:scene3d>
          <a:sp3d>
            <a:bevelT w="63500" h="25400" prst="coolSlan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CO" sz="2400" b="1" dirty="0" smtClean="0">
                <a:solidFill>
                  <a:schemeClr val="bg1"/>
                </a:solidFill>
              </a:rPr>
              <a:t>ET</a:t>
            </a:r>
          </a:p>
        </p:txBody>
      </p:sp>
      <p:sp>
        <p:nvSpPr>
          <p:cNvPr id="7" name="6 Rectángulo redondeado"/>
          <p:cNvSpPr/>
          <p:nvPr/>
        </p:nvSpPr>
        <p:spPr>
          <a:xfrm>
            <a:off x="3779912" y="1196752"/>
            <a:ext cx="1224136" cy="432048"/>
          </a:xfrm>
          <a:prstGeom prst="roundRect">
            <a:avLst/>
          </a:prstGeom>
          <a:scene3d>
            <a:camera prst="orthographicFront">
              <a:rot lat="0" lon="0" rev="0"/>
            </a:camera>
            <a:lightRig rig="threePt" dir="t">
              <a:rot lat="0" lon="0" rev="1200000"/>
            </a:lightRig>
          </a:scene3d>
          <a:sp3d>
            <a:bevelT w="63500" h="25400" prst="coolSlan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CO" sz="2400" b="1" dirty="0" err="1" smtClean="0">
                <a:solidFill>
                  <a:schemeClr val="bg1"/>
                </a:solidFill>
              </a:rPr>
              <a:t>EPSs</a:t>
            </a:r>
            <a:endParaRPr lang="es-CO" sz="2400" b="1" dirty="0" smtClean="0">
              <a:solidFill>
                <a:schemeClr val="bg1"/>
              </a:solidFill>
            </a:endParaRPr>
          </a:p>
        </p:txBody>
      </p:sp>
      <p:sp>
        <p:nvSpPr>
          <p:cNvPr id="8" name="7 Rectángulo redondeado"/>
          <p:cNvSpPr/>
          <p:nvPr/>
        </p:nvSpPr>
        <p:spPr>
          <a:xfrm>
            <a:off x="7308304" y="1196752"/>
            <a:ext cx="1152128" cy="432048"/>
          </a:xfrm>
          <a:prstGeom prst="roundRect">
            <a:avLst/>
          </a:prstGeom>
          <a:scene3d>
            <a:camera prst="orthographicFront">
              <a:rot lat="0" lon="0" rev="0"/>
            </a:camera>
            <a:lightRig rig="threePt" dir="t">
              <a:rot lat="0" lon="0" rev="1200000"/>
            </a:lightRig>
          </a:scene3d>
          <a:sp3d>
            <a:bevelT w="63500" h="25400" prst="coolSlan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CO" sz="2400" b="1" dirty="0" smtClean="0">
                <a:solidFill>
                  <a:schemeClr val="bg1"/>
                </a:solidFill>
              </a:rPr>
              <a:t>IPS</a:t>
            </a:r>
          </a:p>
        </p:txBody>
      </p:sp>
      <p:sp>
        <p:nvSpPr>
          <p:cNvPr id="15" name="1 Título"/>
          <p:cNvSpPr txBox="1">
            <a:spLocks/>
          </p:cNvSpPr>
          <p:nvPr/>
        </p:nvSpPr>
        <p:spPr>
          <a:xfrm>
            <a:off x="4932040" y="116632"/>
            <a:ext cx="3960440" cy="504056"/>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CO" b="1" dirty="0" smtClean="0"/>
              <a:t>Periodo 2011 – 2013 ($2,7 billones)</a:t>
            </a:r>
            <a:endParaRPr lang="es-CO" b="1" dirty="0"/>
          </a:p>
        </p:txBody>
      </p:sp>
      <p:sp>
        <p:nvSpPr>
          <p:cNvPr id="34" name="33 Rectángulo"/>
          <p:cNvSpPr/>
          <p:nvPr/>
        </p:nvSpPr>
        <p:spPr>
          <a:xfrm>
            <a:off x="2267744" y="1772816"/>
            <a:ext cx="129614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smtClean="0"/>
              <a:t>POS </a:t>
            </a:r>
          </a:p>
          <a:p>
            <a:pPr algn="ctr"/>
            <a:r>
              <a:rPr lang="es-CO" sz="1100" dirty="0" smtClean="0"/>
              <a:t>Decreto 1080</a:t>
            </a:r>
          </a:p>
          <a:p>
            <a:pPr algn="ctr"/>
            <a:r>
              <a:rPr lang="es-CO" sz="1100" dirty="0" smtClean="0"/>
              <a:t>Pagos $345 mil </a:t>
            </a:r>
            <a:r>
              <a:rPr lang="es-CO" sz="1100" dirty="0" err="1" smtClean="0"/>
              <a:t>mll</a:t>
            </a:r>
            <a:r>
              <a:rPr lang="es-CO" sz="1100" dirty="0" smtClean="0"/>
              <a:t>.</a:t>
            </a:r>
          </a:p>
          <a:p>
            <a:pPr algn="ctr"/>
            <a:r>
              <a:rPr lang="es-CO" sz="1100" dirty="0" smtClean="0"/>
              <a:t>% Avance 61%</a:t>
            </a:r>
            <a:endParaRPr lang="es-CO" sz="1100" dirty="0"/>
          </a:p>
        </p:txBody>
      </p:sp>
      <p:cxnSp>
        <p:nvCxnSpPr>
          <p:cNvPr id="48" name="47 Conector angular"/>
          <p:cNvCxnSpPr>
            <a:stCxn id="6" idx="3"/>
            <a:endCxn id="34" idx="1"/>
          </p:cNvCxnSpPr>
          <p:nvPr/>
        </p:nvCxnSpPr>
        <p:spPr>
          <a:xfrm>
            <a:off x="1979712" y="1412776"/>
            <a:ext cx="288032" cy="75608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58 Conector angular"/>
          <p:cNvCxnSpPr>
            <a:stCxn id="34" idx="3"/>
            <a:endCxn id="7" idx="1"/>
          </p:cNvCxnSpPr>
          <p:nvPr/>
        </p:nvCxnSpPr>
        <p:spPr>
          <a:xfrm flipV="1">
            <a:off x="3563888" y="1412776"/>
            <a:ext cx="216024" cy="75608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73 Rectángulo"/>
          <p:cNvSpPr/>
          <p:nvPr/>
        </p:nvSpPr>
        <p:spPr>
          <a:xfrm>
            <a:off x="2267744" y="2924944"/>
            <a:ext cx="129614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smtClean="0"/>
              <a:t>No POS </a:t>
            </a:r>
          </a:p>
          <a:p>
            <a:pPr algn="ctr"/>
            <a:r>
              <a:rPr lang="es-CO" sz="1100" dirty="0" smtClean="0"/>
              <a:t>Pagos $1.07 billones</a:t>
            </a:r>
          </a:p>
          <a:p>
            <a:pPr algn="ctr"/>
            <a:r>
              <a:rPr lang="es-CO" sz="1100" dirty="0" smtClean="0"/>
              <a:t>% Avance 90.6%</a:t>
            </a:r>
          </a:p>
          <a:p>
            <a:pPr algn="ctr"/>
            <a:endParaRPr lang="es-CO" sz="1100" dirty="0" smtClean="0"/>
          </a:p>
        </p:txBody>
      </p:sp>
      <p:cxnSp>
        <p:nvCxnSpPr>
          <p:cNvPr id="75" name="74 Conector angular"/>
          <p:cNvCxnSpPr>
            <a:stCxn id="6" idx="2"/>
            <a:endCxn id="74" idx="1"/>
          </p:cNvCxnSpPr>
          <p:nvPr/>
        </p:nvCxnSpPr>
        <p:spPr>
          <a:xfrm rot="16200000" flipH="1">
            <a:off x="1007604" y="2060848"/>
            <a:ext cx="1692188" cy="82809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77 Conector angular"/>
          <p:cNvCxnSpPr>
            <a:stCxn id="74" idx="3"/>
            <a:endCxn id="8" idx="2"/>
          </p:cNvCxnSpPr>
          <p:nvPr/>
        </p:nvCxnSpPr>
        <p:spPr>
          <a:xfrm flipV="1">
            <a:off x="3563888" y="1628800"/>
            <a:ext cx="4320480" cy="169218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98 Conector angular"/>
          <p:cNvCxnSpPr>
            <a:stCxn id="74" idx="3"/>
            <a:endCxn id="7" idx="2"/>
          </p:cNvCxnSpPr>
          <p:nvPr/>
        </p:nvCxnSpPr>
        <p:spPr>
          <a:xfrm flipV="1">
            <a:off x="3563888" y="1628800"/>
            <a:ext cx="828092" cy="169218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 name="103 Rectángulo"/>
          <p:cNvSpPr/>
          <p:nvPr/>
        </p:nvSpPr>
        <p:spPr>
          <a:xfrm>
            <a:off x="5580112" y="1988840"/>
            <a:ext cx="129614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smtClean="0"/>
              <a:t>POS </a:t>
            </a:r>
          </a:p>
          <a:p>
            <a:pPr algn="ctr"/>
            <a:r>
              <a:rPr lang="es-CO" sz="1100" dirty="0" smtClean="0"/>
              <a:t>Compra de Cartera</a:t>
            </a:r>
          </a:p>
          <a:p>
            <a:pPr algn="ctr"/>
            <a:r>
              <a:rPr lang="es-CO" sz="1100" dirty="0" smtClean="0"/>
              <a:t>Pagos $109. mil </a:t>
            </a:r>
            <a:r>
              <a:rPr lang="es-CO" sz="1100" dirty="0" err="1" smtClean="0"/>
              <a:t>mll</a:t>
            </a:r>
            <a:r>
              <a:rPr lang="es-CO" sz="1100" dirty="0" smtClean="0"/>
              <a:t>.</a:t>
            </a:r>
          </a:p>
        </p:txBody>
      </p:sp>
      <p:cxnSp>
        <p:nvCxnSpPr>
          <p:cNvPr id="105" name="98 Conector angular"/>
          <p:cNvCxnSpPr>
            <a:stCxn id="7" idx="3"/>
            <a:endCxn id="104" idx="1"/>
          </p:cNvCxnSpPr>
          <p:nvPr/>
        </p:nvCxnSpPr>
        <p:spPr>
          <a:xfrm>
            <a:off x="5004048" y="1412776"/>
            <a:ext cx="576064" cy="972108"/>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98 Conector angular"/>
          <p:cNvCxnSpPr>
            <a:stCxn id="104" idx="0"/>
            <a:endCxn id="8" idx="1"/>
          </p:cNvCxnSpPr>
          <p:nvPr/>
        </p:nvCxnSpPr>
        <p:spPr>
          <a:xfrm rot="5400000" flipH="1" flipV="1">
            <a:off x="6480212" y="1160748"/>
            <a:ext cx="576064" cy="108012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3" name="112 Rectángulo redondeado"/>
          <p:cNvSpPr/>
          <p:nvPr/>
        </p:nvSpPr>
        <p:spPr>
          <a:xfrm>
            <a:off x="827584" y="4257092"/>
            <a:ext cx="1080120" cy="432048"/>
          </a:xfrm>
          <a:prstGeom prst="roundRect">
            <a:avLst/>
          </a:prstGeom>
          <a:scene3d>
            <a:camera prst="orthographicFront">
              <a:rot lat="0" lon="0" rev="0"/>
            </a:camera>
            <a:lightRig rig="threePt" dir="t">
              <a:rot lat="0" lon="0" rev="1200000"/>
            </a:lightRig>
          </a:scene3d>
          <a:sp3d>
            <a:bevelT w="63500" h="25400" prst="coolSlan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CO" b="1" dirty="0" err="1" smtClean="0">
                <a:solidFill>
                  <a:schemeClr val="bg1"/>
                </a:solidFill>
              </a:rPr>
              <a:t>Fosyga</a:t>
            </a:r>
            <a:endParaRPr lang="es-CO" b="1" dirty="0" smtClean="0">
              <a:solidFill>
                <a:schemeClr val="bg1"/>
              </a:solidFill>
            </a:endParaRPr>
          </a:p>
        </p:txBody>
      </p:sp>
      <p:sp>
        <p:nvSpPr>
          <p:cNvPr id="114" name="113 Rectángulo redondeado"/>
          <p:cNvSpPr/>
          <p:nvPr/>
        </p:nvSpPr>
        <p:spPr>
          <a:xfrm>
            <a:off x="3707904" y="4257092"/>
            <a:ext cx="1224136" cy="432048"/>
          </a:xfrm>
          <a:prstGeom prst="roundRect">
            <a:avLst/>
          </a:prstGeom>
          <a:scene3d>
            <a:camera prst="orthographicFront">
              <a:rot lat="0" lon="0" rev="0"/>
            </a:camera>
            <a:lightRig rig="threePt" dir="t">
              <a:rot lat="0" lon="0" rev="1200000"/>
            </a:lightRig>
          </a:scene3d>
          <a:sp3d>
            <a:bevelT w="63500" h="25400" prst="coolSlan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CO" sz="2400" b="1" dirty="0" err="1" smtClean="0">
                <a:solidFill>
                  <a:schemeClr val="bg1"/>
                </a:solidFill>
              </a:rPr>
              <a:t>EPSc</a:t>
            </a:r>
            <a:endParaRPr lang="es-CO" sz="2400" b="1" dirty="0" smtClean="0">
              <a:solidFill>
                <a:schemeClr val="bg1"/>
              </a:solidFill>
            </a:endParaRPr>
          </a:p>
        </p:txBody>
      </p:sp>
      <p:sp>
        <p:nvSpPr>
          <p:cNvPr id="115" name="114 Rectángulo redondeado"/>
          <p:cNvSpPr/>
          <p:nvPr/>
        </p:nvSpPr>
        <p:spPr>
          <a:xfrm>
            <a:off x="7236296" y="4257092"/>
            <a:ext cx="1152128" cy="432048"/>
          </a:xfrm>
          <a:prstGeom prst="roundRect">
            <a:avLst/>
          </a:prstGeom>
          <a:scene3d>
            <a:camera prst="orthographicFront">
              <a:rot lat="0" lon="0" rev="0"/>
            </a:camera>
            <a:lightRig rig="threePt" dir="t">
              <a:rot lat="0" lon="0" rev="1200000"/>
            </a:lightRig>
          </a:scene3d>
          <a:sp3d>
            <a:bevelT w="63500" h="25400" prst="coolSlan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CO" sz="2400" b="1" dirty="0" smtClean="0">
                <a:solidFill>
                  <a:schemeClr val="bg1"/>
                </a:solidFill>
              </a:rPr>
              <a:t>IPS</a:t>
            </a:r>
          </a:p>
        </p:txBody>
      </p:sp>
      <p:sp>
        <p:nvSpPr>
          <p:cNvPr id="116" name="115 Rectángulo"/>
          <p:cNvSpPr/>
          <p:nvPr/>
        </p:nvSpPr>
        <p:spPr>
          <a:xfrm>
            <a:off x="2123728" y="5517232"/>
            <a:ext cx="129614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smtClean="0"/>
              <a:t>No POS </a:t>
            </a:r>
          </a:p>
          <a:p>
            <a:pPr algn="ctr"/>
            <a:endParaRPr lang="es-CO" sz="1100" dirty="0" smtClean="0"/>
          </a:p>
          <a:p>
            <a:pPr algn="ctr"/>
            <a:r>
              <a:rPr lang="es-CO" sz="1100" dirty="0" smtClean="0"/>
              <a:t>Pagos $1 billón</a:t>
            </a:r>
          </a:p>
        </p:txBody>
      </p:sp>
      <p:cxnSp>
        <p:nvCxnSpPr>
          <p:cNvPr id="117" name="116 Conector angular"/>
          <p:cNvCxnSpPr>
            <a:stCxn id="113" idx="3"/>
          </p:cNvCxnSpPr>
          <p:nvPr/>
        </p:nvCxnSpPr>
        <p:spPr>
          <a:xfrm>
            <a:off x="1907704" y="4473116"/>
            <a:ext cx="216024" cy="147616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77 Conector angular"/>
          <p:cNvCxnSpPr>
            <a:endCxn id="115" idx="2"/>
          </p:cNvCxnSpPr>
          <p:nvPr/>
        </p:nvCxnSpPr>
        <p:spPr>
          <a:xfrm flipV="1">
            <a:off x="3419872" y="4689140"/>
            <a:ext cx="4392488" cy="126014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98 Conector angular"/>
          <p:cNvCxnSpPr>
            <a:endCxn id="114" idx="2"/>
          </p:cNvCxnSpPr>
          <p:nvPr/>
        </p:nvCxnSpPr>
        <p:spPr>
          <a:xfrm flipV="1">
            <a:off x="3419872" y="4689140"/>
            <a:ext cx="900100" cy="126014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 name="121 Rectángulo"/>
          <p:cNvSpPr/>
          <p:nvPr/>
        </p:nvSpPr>
        <p:spPr>
          <a:xfrm>
            <a:off x="5508104" y="4941168"/>
            <a:ext cx="129614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smtClean="0"/>
              <a:t>POS </a:t>
            </a:r>
          </a:p>
          <a:p>
            <a:pPr algn="ctr"/>
            <a:r>
              <a:rPr lang="es-CO" sz="1100" dirty="0" smtClean="0"/>
              <a:t>Compra de Cartera</a:t>
            </a:r>
          </a:p>
          <a:p>
            <a:pPr algn="ctr"/>
            <a:r>
              <a:rPr lang="es-CO" sz="1100" dirty="0" smtClean="0"/>
              <a:t>Pagos $183 mil </a:t>
            </a:r>
            <a:r>
              <a:rPr lang="es-CO" sz="1100" dirty="0" err="1" smtClean="0"/>
              <a:t>mll</a:t>
            </a:r>
            <a:r>
              <a:rPr lang="es-CO" sz="1100" dirty="0" smtClean="0"/>
              <a:t>.</a:t>
            </a:r>
          </a:p>
        </p:txBody>
      </p:sp>
      <p:cxnSp>
        <p:nvCxnSpPr>
          <p:cNvPr id="123" name="98 Conector angular"/>
          <p:cNvCxnSpPr>
            <a:stCxn id="114" idx="3"/>
            <a:endCxn id="122" idx="1"/>
          </p:cNvCxnSpPr>
          <p:nvPr/>
        </p:nvCxnSpPr>
        <p:spPr>
          <a:xfrm>
            <a:off x="4932040" y="4473116"/>
            <a:ext cx="576064" cy="86409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98 Conector angular"/>
          <p:cNvCxnSpPr>
            <a:stCxn id="122" idx="0"/>
            <a:endCxn id="115" idx="1"/>
          </p:cNvCxnSpPr>
          <p:nvPr/>
        </p:nvCxnSpPr>
        <p:spPr>
          <a:xfrm rot="5400000" flipH="1" flipV="1">
            <a:off x="6462210" y="4167082"/>
            <a:ext cx="468052" cy="108012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129 Forma"/>
          <p:cNvCxnSpPr>
            <a:stCxn id="34" idx="3"/>
            <a:endCxn id="8" idx="0"/>
          </p:cNvCxnSpPr>
          <p:nvPr/>
        </p:nvCxnSpPr>
        <p:spPr>
          <a:xfrm flipV="1">
            <a:off x="3563888" y="1196752"/>
            <a:ext cx="4320480" cy="972108"/>
          </a:xfrm>
          <a:prstGeom prst="curvedConnector4">
            <a:avLst>
              <a:gd name="adj1" fmla="val 43333"/>
              <a:gd name="adj2" fmla="val 123516"/>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4" name="133 Rectángulo"/>
          <p:cNvSpPr/>
          <p:nvPr/>
        </p:nvSpPr>
        <p:spPr>
          <a:xfrm>
            <a:off x="8604448" y="908720"/>
            <a:ext cx="360040" cy="2520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smtClean="0">
                <a:solidFill>
                  <a:schemeClr val="tx1"/>
                </a:solidFill>
              </a:rPr>
              <a:t>Sub s </a:t>
            </a:r>
          </a:p>
          <a:p>
            <a:pPr algn="ctr"/>
            <a:r>
              <a:rPr lang="es-CO" sz="1600" b="1" dirty="0" smtClean="0">
                <a:solidFill>
                  <a:schemeClr val="tx1"/>
                </a:solidFill>
              </a:rPr>
              <a:t>i d</a:t>
            </a:r>
          </a:p>
          <a:p>
            <a:pPr algn="ctr"/>
            <a:r>
              <a:rPr lang="es-CO" sz="1600" b="1" dirty="0" smtClean="0">
                <a:solidFill>
                  <a:schemeClr val="tx1"/>
                </a:solidFill>
              </a:rPr>
              <a:t>I</a:t>
            </a:r>
          </a:p>
          <a:p>
            <a:pPr algn="ctr"/>
            <a:r>
              <a:rPr lang="es-CO" sz="1600" b="1" dirty="0" err="1" smtClean="0">
                <a:solidFill>
                  <a:schemeClr val="tx1"/>
                </a:solidFill>
              </a:rPr>
              <a:t>ado</a:t>
            </a:r>
            <a:endParaRPr lang="es-CO" sz="1600" b="1" dirty="0">
              <a:solidFill>
                <a:schemeClr val="tx1"/>
              </a:solidFill>
            </a:endParaRPr>
          </a:p>
        </p:txBody>
      </p:sp>
      <p:sp>
        <p:nvSpPr>
          <p:cNvPr id="135" name="134 Rectángulo"/>
          <p:cNvSpPr/>
          <p:nvPr/>
        </p:nvSpPr>
        <p:spPr>
          <a:xfrm>
            <a:off x="8604448" y="3933056"/>
            <a:ext cx="360040" cy="259228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smtClean="0">
                <a:solidFill>
                  <a:schemeClr val="tx1"/>
                </a:solidFill>
              </a:rPr>
              <a:t>Con</a:t>
            </a:r>
          </a:p>
          <a:p>
            <a:pPr algn="ctr"/>
            <a:r>
              <a:rPr lang="es-CO" sz="1400" b="1" dirty="0" smtClean="0">
                <a:solidFill>
                  <a:schemeClr val="tx1"/>
                </a:solidFill>
              </a:rPr>
              <a:t>T</a:t>
            </a:r>
          </a:p>
          <a:p>
            <a:pPr algn="ctr"/>
            <a:r>
              <a:rPr lang="es-CO" sz="1400" b="1" dirty="0" smtClean="0">
                <a:solidFill>
                  <a:schemeClr val="tx1"/>
                </a:solidFill>
              </a:rPr>
              <a:t>R</a:t>
            </a:r>
          </a:p>
          <a:p>
            <a:pPr algn="ctr"/>
            <a:r>
              <a:rPr lang="es-CO" sz="1400" b="1" dirty="0" smtClean="0">
                <a:solidFill>
                  <a:schemeClr val="tx1"/>
                </a:solidFill>
              </a:rPr>
              <a:t>I</a:t>
            </a:r>
          </a:p>
          <a:p>
            <a:pPr algn="ctr"/>
            <a:r>
              <a:rPr lang="es-CO" sz="1400" b="1" dirty="0" err="1" smtClean="0">
                <a:solidFill>
                  <a:schemeClr val="tx1"/>
                </a:solidFill>
              </a:rPr>
              <a:t>Bu</a:t>
            </a:r>
            <a:endParaRPr lang="es-CO" sz="1400" b="1" dirty="0" smtClean="0">
              <a:solidFill>
                <a:schemeClr val="tx1"/>
              </a:solidFill>
            </a:endParaRPr>
          </a:p>
          <a:p>
            <a:pPr algn="ctr"/>
            <a:r>
              <a:rPr lang="es-CO" sz="1400" b="1" dirty="0" smtClean="0">
                <a:solidFill>
                  <a:schemeClr val="tx1"/>
                </a:solidFill>
              </a:rPr>
              <a:t>T</a:t>
            </a:r>
          </a:p>
          <a:p>
            <a:pPr algn="ctr"/>
            <a:r>
              <a:rPr lang="es-CO" sz="1400" b="1" dirty="0" smtClean="0">
                <a:solidFill>
                  <a:schemeClr val="tx1"/>
                </a:solidFill>
              </a:rPr>
              <a:t>I</a:t>
            </a:r>
          </a:p>
          <a:p>
            <a:pPr algn="ctr"/>
            <a:r>
              <a:rPr lang="es-CO" sz="1400" b="1" dirty="0" err="1" smtClean="0">
                <a:solidFill>
                  <a:schemeClr val="tx1"/>
                </a:solidFill>
              </a:rPr>
              <a:t>vo</a:t>
            </a:r>
            <a:endParaRPr lang="es-CO" sz="1400" b="1" dirty="0">
              <a:solidFill>
                <a:schemeClr val="tx1"/>
              </a:solidFill>
            </a:endParaRPr>
          </a:p>
        </p:txBody>
      </p:sp>
      <p:sp>
        <p:nvSpPr>
          <p:cNvPr id="136" name="135 CuadroTexto"/>
          <p:cNvSpPr txBox="1"/>
          <p:nvPr/>
        </p:nvSpPr>
        <p:spPr>
          <a:xfrm>
            <a:off x="6084168" y="692696"/>
            <a:ext cx="1317027" cy="369332"/>
          </a:xfrm>
          <a:prstGeom prst="rect">
            <a:avLst/>
          </a:prstGeom>
          <a:noFill/>
        </p:spPr>
        <p:txBody>
          <a:bodyPr wrap="none" rtlCol="0">
            <a:spAutoFit/>
          </a:bodyPr>
          <a:lstStyle/>
          <a:p>
            <a:r>
              <a:rPr lang="es-CO" dirty="0" smtClean="0"/>
              <a:t>Giro Directo</a:t>
            </a:r>
            <a:endParaRPr lang="es-CO" dirty="0"/>
          </a:p>
        </p:txBody>
      </p:sp>
    </p:spTree>
    <p:extLst>
      <p:ext uri="{BB962C8B-B14F-4D97-AF65-F5344CB8AC3E}">
        <p14:creationId xmlns:p14="http://schemas.microsoft.com/office/powerpoint/2010/main" xmlns="" val="366712888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2 Marcador de contenido"/>
          <p:cNvSpPr txBox="1">
            <a:spLocks/>
          </p:cNvSpPr>
          <p:nvPr/>
        </p:nvSpPr>
        <p:spPr>
          <a:xfrm>
            <a:off x="395536" y="548680"/>
            <a:ext cx="8352928" cy="4853136"/>
          </a:xfrm>
          <a:prstGeom prst="rect">
            <a:avLst/>
          </a:prstGeom>
        </p:spPr>
        <p:txBody>
          <a:bodyPr vert="horz" lIns="91440" tIns="45720" rIns="91440" bIns="45720" rtlCol="0">
            <a:normAutofit/>
          </a:bodyPr>
          <a:lstStyle/>
          <a:p>
            <a:pPr marL="457200" marR="0" lvl="0" indent="-457200" algn="just" defTabSz="914400" rtl="0" eaLnBrk="1" fontAlgn="auto" latinLnBrk="0" hangingPunct="1">
              <a:lnSpc>
                <a:spcPct val="100000"/>
              </a:lnSpc>
              <a:spcBef>
                <a:spcPct val="20000"/>
              </a:spcBef>
              <a:spcAft>
                <a:spcPts val="0"/>
              </a:spcAft>
              <a:buClr>
                <a:srgbClr val="00A0BA"/>
              </a:buClr>
              <a:buSzTx/>
              <a:tabLst/>
              <a:defRPr/>
            </a:pPr>
            <a:r>
              <a:rPr kumimoji="0" lang="es-CO" sz="2400" b="1" i="0" u="none" strike="noStrike" kern="1200" cap="none" spc="0" normalizeH="0" baseline="0" noProof="0" dirty="0" smtClean="0">
                <a:ln>
                  <a:noFill/>
                </a:ln>
                <a:effectLst/>
                <a:uLnTx/>
                <a:uFillTx/>
                <a:latin typeface="+mn-lt"/>
                <a:ea typeface="+mn-ea"/>
                <a:cs typeface="+mn-cs"/>
              </a:rPr>
              <a:t>6</a:t>
            </a:r>
            <a:r>
              <a:rPr kumimoji="0" lang="es-CO" sz="2400" b="0" i="0" u="none" strike="noStrike" kern="1200" cap="none" spc="0" normalizeH="0" baseline="0" noProof="0" dirty="0" smtClean="0">
                <a:ln>
                  <a:noFill/>
                </a:ln>
                <a:effectLst/>
                <a:uLnTx/>
                <a:uFillTx/>
                <a:latin typeface="+mn-lt"/>
                <a:ea typeface="+mn-ea"/>
                <a:cs typeface="+mn-cs"/>
              </a:rPr>
              <a:t>. </a:t>
            </a:r>
            <a:r>
              <a:rPr lang="es-CO" sz="2400" b="1" noProof="0" dirty="0" smtClean="0"/>
              <a:t>Medidas de </a:t>
            </a:r>
            <a:r>
              <a:rPr kumimoji="0" lang="es-CO" sz="2400" b="1" i="0" u="none" strike="noStrike" kern="1200" cap="none" spc="0" normalizeH="0" baseline="0" noProof="0" dirty="0" smtClean="0">
                <a:ln>
                  <a:noFill/>
                </a:ln>
                <a:effectLst/>
                <a:uLnTx/>
                <a:uFillTx/>
                <a:latin typeface="+mn-lt"/>
                <a:ea typeface="+mn-ea"/>
                <a:cs typeface="+mn-cs"/>
              </a:rPr>
              <a:t>Saneamiento</a:t>
            </a:r>
          </a:p>
          <a:p>
            <a:pPr marL="457200" marR="0" lvl="0" indent="-457200" algn="just" defTabSz="914400" rtl="0" eaLnBrk="1" fontAlgn="auto" latinLnBrk="0" hangingPunct="1">
              <a:lnSpc>
                <a:spcPct val="100000"/>
              </a:lnSpc>
              <a:spcBef>
                <a:spcPct val="20000"/>
              </a:spcBef>
              <a:spcAft>
                <a:spcPts val="0"/>
              </a:spcAft>
              <a:buClr>
                <a:srgbClr val="00A0BA"/>
              </a:buClr>
              <a:buSzTx/>
              <a:buFont typeface="Arial" pitchFamily="34" charset="0"/>
              <a:buNone/>
              <a:tabLst/>
              <a:defRPr/>
            </a:pPr>
            <a:endParaRPr kumimoji="0" lang="es-CO" sz="2400" b="0" i="0" u="none" strike="noStrike" kern="1200" cap="none" spc="0" normalizeH="0" baseline="0" noProof="0" dirty="0" smtClean="0">
              <a:ln>
                <a:noFill/>
              </a:ln>
              <a:effectLst/>
              <a:uLnTx/>
              <a:uFillTx/>
              <a:latin typeface="+mn-lt"/>
              <a:ea typeface="+mn-ea"/>
              <a:cs typeface="+mn-cs"/>
            </a:endParaRPr>
          </a:p>
        </p:txBody>
      </p:sp>
      <p:sp>
        <p:nvSpPr>
          <p:cNvPr id="6" name="5 Rectángulo redondeado"/>
          <p:cNvSpPr/>
          <p:nvPr/>
        </p:nvSpPr>
        <p:spPr>
          <a:xfrm>
            <a:off x="899592" y="1196752"/>
            <a:ext cx="1080120" cy="432048"/>
          </a:xfrm>
          <a:prstGeom prst="roundRect">
            <a:avLst/>
          </a:prstGeom>
          <a:scene3d>
            <a:camera prst="orthographicFront">
              <a:rot lat="0" lon="0" rev="0"/>
            </a:camera>
            <a:lightRig rig="threePt" dir="t">
              <a:rot lat="0" lon="0" rev="1200000"/>
            </a:lightRig>
          </a:scene3d>
          <a:sp3d>
            <a:bevelT w="63500" h="25400" prst="coolSlan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CO" sz="2400" b="1" dirty="0" smtClean="0">
                <a:solidFill>
                  <a:schemeClr val="bg1"/>
                </a:solidFill>
              </a:rPr>
              <a:t>ET</a:t>
            </a:r>
          </a:p>
        </p:txBody>
      </p:sp>
      <p:sp>
        <p:nvSpPr>
          <p:cNvPr id="7" name="6 Rectángulo redondeado"/>
          <p:cNvSpPr/>
          <p:nvPr/>
        </p:nvSpPr>
        <p:spPr>
          <a:xfrm>
            <a:off x="3779912" y="1196752"/>
            <a:ext cx="1224136" cy="432048"/>
          </a:xfrm>
          <a:prstGeom prst="roundRect">
            <a:avLst/>
          </a:prstGeom>
          <a:scene3d>
            <a:camera prst="orthographicFront">
              <a:rot lat="0" lon="0" rev="0"/>
            </a:camera>
            <a:lightRig rig="threePt" dir="t">
              <a:rot lat="0" lon="0" rev="1200000"/>
            </a:lightRig>
          </a:scene3d>
          <a:sp3d>
            <a:bevelT w="63500" h="25400" prst="coolSlan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CO" sz="2400" b="1" dirty="0" err="1" smtClean="0">
                <a:solidFill>
                  <a:schemeClr val="bg1"/>
                </a:solidFill>
              </a:rPr>
              <a:t>EPSs</a:t>
            </a:r>
            <a:endParaRPr lang="es-CO" sz="2400" b="1" dirty="0" smtClean="0">
              <a:solidFill>
                <a:schemeClr val="bg1"/>
              </a:solidFill>
            </a:endParaRPr>
          </a:p>
        </p:txBody>
      </p:sp>
      <p:sp>
        <p:nvSpPr>
          <p:cNvPr id="8" name="7 Rectángulo redondeado"/>
          <p:cNvSpPr/>
          <p:nvPr/>
        </p:nvSpPr>
        <p:spPr>
          <a:xfrm>
            <a:off x="7308304" y="1196752"/>
            <a:ext cx="1152128" cy="432048"/>
          </a:xfrm>
          <a:prstGeom prst="roundRect">
            <a:avLst/>
          </a:prstGeom>
          <a:scene3d>
            <a:camera prst="orthographicFront">
              <a:rot lat="0" lon="0" rev="0"/>
            </a:camera>
            <a:lightRig rig="threePt" dir="t">
              <a:rot lat="0" lon="0" rev="1200000"/>
            </a:lightRig>
          </a:scene3d>
          <a:sp3d>
            <a:bevelT w="63500" h="25400" prst="coolSlan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CO" sz="2400" b="1" dirty="0" smtClean="0">
                <a:solidFill>
                  <a:schemeClr val="bg1"/>
                </a:solidFill>
              </a:rPr>
              <a:t>IPS</a:t>
            </a:r>
          </a:p>
        </p:txBody>
      </p:sp>
      <p:sp>
        <p:nvSpPr>
          <p:cNvPr id="15" name="1 Título"/>
          <p:cNvSpPr txBox="1">
            <a:spLocks/>
          </p:cNvSpPr>
          <p:nvPr/>
        </p:nvSpPr>
        <p:spPr>
          <a:xfrm>
            <a:off x="5580112" y="116632"/>
            <a:ext cx="3312368" cy="504056"/>
          </a:xfrm>
          <a:prstGeom prst="rect">
            <a:avLst/>
          </a:prstGeom>
        </p:spPr>
        <p:txBody>
          <a:bodyPr vert="horz" lIns="91440" tIns="45720" rIns="91440" bIns="45720" rtlCol="0" anchor="ctr">
            <a:normAutofit fontScale="85000" lnSpcReduction="1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CO" sz="2400" b="1" dirty="0" smtClean="0"/>
              <a:t>Periodo 2013 ($1,4 billones)</a:t>
            </a:r>
            <a:endParaRPr lang="es-CO" sz="2400" b="1" dirty="0"/>
          </a:p>
        </p:txBody>
      </p:sp>
      <p:sp>
        <p:nvSpPr>
          <p:cNvPr id="34" name="33 Rectángulo"/>
          <p:cNvSpPr/>
          <p:nvPr/>
        </p:nvSpPr>
        <p:spPr>
          <a:xfrm>
            <a:off x="2267744" y="1772816"/>
            <a:ext cx="129614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smtClean="0"/>
              <a:t>POS </a:t>
            </a:r>
          </a:p>
          <a:p>
            <a:pPr algn="ctr"/>
            <a:r>
              <a:rPr lang="es-CO" sz="1100" dirty="0" smtClean="0"/>
              <a:t>Decreto 1080</a:t>
            </a:r>
          </a:p>
          <a:p>
            <a:pPr algn="ctr"/>
            <a:r>
              <a:rPr lang="es-CO" sz="1100" dirty="0" smtClean="0"/>
              <a:t>Pagos $167 mil </a:t>
            </a:r>
            <a:r>
              <a:rPr lang="es-CO" sz="1100" dirty="0" err="1" smtClean="0"/>
              <a:t>mll</a:t>
            </a:r>
            <a:r>
              <a:rPr lang="es-CO" sz="1100" dirty="0" smtClean="0"/>
              <a:t>. Ejecución 2013</a:t>
            </a:r>
          </a:p>
        </p:txBody>
      </p:sp>
      <p:cxnSp>
        <p:nvCxnSpPr>
          <p:cNvPr id="48" name="47 Conector angular"/>
          <p:cNvCxnSpPr>
            <a:stCxn id="6" idx="3"/>
            <a:endCxn id="34" idx="1"/>
          </p:cNvCxnSpPr>
          <p:nvPr/>
        </p:nvCxnSpPr>
        <p:spPr>
          <a:xfrm>
            <a:off x="1979712" y="1412776"/>
            <a:ext cx="288032" cy="75608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58 Conector angular"/>
          <p:cNvCxnSpPr>
            <a:stCxn id="34" idx="3"/>
            <a:endCxn id="7" idx="1"/>
          </p:cNvCxnSpPr>
          <p:nvPr/>
        </p:nvCxnSpPr>
        <p:spPr>
          <a:xfrm flipV="1">
            <a:off x="3563888" y="1412776"/>
            <a:ext cx="216024" cy="75608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73 Rectángulo"/>
          <p:cNvSpPr/>
          <p:nvPr/>
        </p:nvSpPr>
        <p:spPr>
          <a:xfrm>
            <a:off x="2267744" y="2924944"/>
            <a:ext cx="129614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smtClean="0"/>
              <a:t>No POS </a:t>
            </a:r>
          </a:p>
          <a:p>
            <a:pPr algn="ctr"/>
            <a:r>
              <a:rPr lang="es-CO" sz="1100" dirty="0" smtClean="0"/>
              <a:t>Pagos $225 mil </a:t>
            </a:r>
            <a:r>
              <a:rPr lang="es-CO" sz="1100" dirty="0" err="1" smtClean="0"/>
              <a:t>mill</a:t>
            </a:r>
            <a:r>
              <a:rPr lang="es-CO" sz="1100" dirty="0" smtClean="0"/>
              <a:t>. </a:t>
            </a:r>
          </a:p>
        </p:txBody>
      </p:sp>
      <p:cxnSp>
        <p:nvCxnSpPr>
          <p:cNvPr id="75" name="74 Conector angular"/>
          <p:cNvCxnSpPr>
            <a:stCxn id="6" idx="2"/>
            <a:endCxn id="74" idx="1"/>
          </p:cNvCxnSpPr>
          <p:nvPr/>
        </p:nvCxnSpPr>
        <p:spPr>
          <a:xfrm rot="16200000" flipH="1">
            <a:off x="1007604" y="2060848"/>
            <a:ext cx="1692188" cy="82809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77 Conector angular"/>
          <p:cNvCxnSpPr>
            <a:stCxn id="74" idx="3"/>
            <a:endCxn id="8" idx="2"/>
          </p:cNvCxnSpPr>
          <p:nvPr/>
        </p:nvCxnSpPr>
        <p:spPr>
          <a:xfrm flipV="1">
            <a:off x="3563888" y="1628800"/>
            <a:ext cx="4320480" cy="169218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98 Conector angular"/>
          <p:cNvCxnSpPr>
            <a:stCxn id="74" idx="3"/>
            <a:endCxn id="7" idx="2"/>
          </p:cNvCxnSpPr>
          <p:nvPr/>
        </p:nvCxnSpPr>
        <p:spPr>
          <a:xfrm flipV="1">
            <a:off x="3563888" y="1628800"/>
            <a:ext cx="828092" cy="169218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 name="103 Rectángulo"/>
          <p:cNvSpPr/>
          <p:nvPr/>
        </p:nvSpPr>
        <p:spPr>
          <a:xfrm>
            <a:off x="5580112" y="1988840"/>
            <a:ext cx="129614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smtClean="0"/>
              <a:t>POS </a:t>
            </a:r>
          </a:p>
          <a:p>
            <a:pPr algn="ctr"/>
            <a:r>
              <a:rPr lang="es-CO" sz="1100" dirty="0" smtClean="0"/>
              <a:t>Compra de Cartera</a:t>
            </a:r>
          </a:p>
          <a:p>
            <a:pPr algn="ctr"/>
            <a:r>
              <a:rPr lang="es-CO" sz="1100" dirty="0" smtClean="0"/>
              <a:t>Pagos $109 mil </a:t>
            </a:r>
            <a:r>
              <a:rPr lang="es-CO" sz="1100" dirty="0" err="1" smtClean="0"/>
              <a:t>mll</a:t>
            </a:r>
            <a:r>
              <a:rPr lang="es-CO" sz="1100" dirty="0" smtClean="0"/>
              <a:t>.</a:t>
            </a:r>
          </a:p>
        </p:txBody>
      </p:sp>
      <p:cxnSp>
        <p:nvCxnSpPr>
          <p:cNvPr id="105" name="98 Conector angular"/>
          <p:cNvCxnSpPr>
            <a:stCxn id="7" idx="3"/>
            <a:endCxn id="104" idx="1"/>
          </p:cNvCxnSpPr>
          <p:nvPr/>
        </p:nvCxnSpPr>
        <p:spPr>
          <a:xfrm>
            <a:off x="5004048" y="1412776"/>
            <a:ext cx="576064" cy="972108"/>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98 Conector angular"/>
          <p:cNvCxnSpPr>
            <a:stCxn id="104" idx="0"/>
            <a:endCxn id="8" idx="1"/>
          </p:cNvCxnSpPr>
          <p:nvPr/>
        </p:nvCxnSpPr>
        <p:spPr>
          <a:xfrm rot="5400000" flipH="1" flipV="1">
            <a:off x="6480212" y="1160748"/>
            <a:ext cx="576064" cy="108012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3" name="112 Rectángulo redondeado"/>
          <p:cNvSpPr/>
          <p:nvPr/>
        </p:nvSpPr>
        <p:spPr>
          <a:xfrm>
            <a:off x="827584" y="4257092"/>
            <a:ext cx="1080120" cy="432048"/>
          </a:xfrm>
          <a:prstGeom prst="roundRect">
            <a:avLst/>
          </a:prstGeom>
          <a:scene3d>
            <a:camera prst="orthographicFront">
              <a:rot lat="0" lon="0" rev="0"/>
            </a:camera>
            <a:lightRig rig="threePt" dir="t">
              <a:rot lat="0" lon="0" rev="1200000"/>
            </a:lightRig>
          </a:scene3d>
          <a:sp3d>
            <a:bevelT w="63500" h="25400" prst="coolSlan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CO" b="1" dirty="0" err="1" smtClean="0">
                <a:solidFill>
                  <a:schemeClr val="bg1"/>
                </a:solidFill>
              </a:rPr>
              <a:t>Fosyga</a:t>
            </a:r>
            <a:endParaRPr lang="es-CO" b="1" dirty="0" smtClean="0">
              <a:solidFill>
                <a:schemeClr val="bg1"/>
              </a:solidFill>
            </a:endParaRPr>
          </a:p>
        </p:txBody>
      </p:sp>
      <p:sp>
        <p:nvSpPr>
          <p:cNvPr id="114" name="113 Rectángulo redondeado"/>
          <p:cNvSpPr/>
          <p:nvPr/>
        </p:nvSpPr>
        <p:spPr>
          <a:xfrm>
            <a:off x="3707904" y="4257092"/>
            <a:ext cx="1224136" cy="432048"/>
          </a:xfrm>
          <a:prstGeom prst="roundRect">
            <a:avLst/>
          </a:prstGeom>
          <a:scene3d>
            <a:camera prst="orthographicFront">
              <a:rot lat="0" lon="0" rev="0"/>
            </a:camera>
            <a:lightRig rig="threePt" dir="t">
              <a:rot lat="0" lon="0" rev="1200000"/>
            </a:lightRig>
          </a:scene3d>
          <a:sp3d>
            <a:bevelT w="63500" h="25400" prst="coolSlan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CO" sz="2400" b="1" dirty="0" err="1" smtClean="0">
                <a:solidFill>
                  <a:schemeClr val="bg1"/>
                </a:solidFill>
              </a:rPr>
              <a:t>EPSc</a:t>
            </a:r>
            <a:endParaRPr lang="es-CO" sz="2400" b="1" dirty="0" smtClean="0">
              <a:solidFill>
                <a:schemeClr val="bg1"/>
              </a:solidFill>
            </a:endParaRPr>
          </a:p>
        </p:txBody>
      </p:sp>
      <p:sp>
        <p:nvSpPr>
          <p:cNvPr id="115" name="114 Rectángulo redondeado"/>
          <p:cNvSpPr/>
          <p:nvPr/>
        </p:nvSpPr>
        <p:spPr>
          <a:xfrm>
            <a:off x="7236296" y="4257092"/>
            <a:ext cx="1152128" cy="432048"/>
          </a:xfrm>
          <a:prstGeom prst="roundRect">
            <a:avLst/>
          </a:prstGeom>
          <a:scene3d>
            <a:camera prst="orthographicFront">
              <a:rot lat="0" lon="0" rev="0"/>
            </a:camera>
            <a:lightRig rig="threePt" dir="t">
              <a:rot lat="0" lon="0" rev="1200000"/>
            </a:lightRig>
          </a:scene3d>
          <a:sp3d>
            <a:bevelT w="63500" h="25400" prst="coolSlan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CO" sz="2400" b="1" dirty="0" smtClean="0">
                <a:solidFill>
                  <a:schemeClr val="bg1"/>
                </a:solidFill>
              </a:rPr>
              <a:t>IPS</a:t>
            </a:r>
          </a:p>
        </p:txBody>
      </p:sp>
      <p:sp>
        <p:nvSpPr>
          <p:cNvPr id="116" name="115 Rectángulo"/>
          <p:cNvSpPr/>
          <p:nvPr/>
        </p:nvSpPr>
        <p:spPr>
          <a:xfrm>
            <a:off x="2123728" y="5517232"/>
            <a:ext cx="129614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smtClean="0"/>
              <a:t>No POS </a:t>
            </a:r>
          </a:p>
          <a:p>
            <a:pPr algn="ctr"/>
            <a:endParaRPr lang="es-CO" sz="1100" dirty="0" smtClean="0"/>
          </a:p>
          <a:p>
            <a:pPr algn="ctr"/>
            <a:r>
              <a:rPr lang="es-CO" sz="1100" dirty="0" smtClean="0"/>
              <a:t>Pagos $600 mil </a:t>
            </a:r>
            <a:r>
              <a:rPr lang="es-CO" sz="1100" dirty="0" err="1" smtClean="0"/>
              <a:t>mll</a:t>
            </a:r>
            <a:r>
              <a:rPr lang="es-CO" sz="1100" dirty="0" smtClean="0"/>
              <a:t>.</a:t>
            </a:r>
          </a:p>
        </p:txBody>
      </p:sp>
      <p:cxnSp>
        <p:nvCxnSpPr>
          <p:cNvPr id="117" name="116 Conector angular"/>
          <p:cNvCxnSpPr>
            <a:stCxn id="113" idx="3"/>
          </p:cNvCxnSpPr>
          <p:nvPr/>
        </p:nvCxnSpPr>
        <p:spPr>
          <a:xfrm>
            <a:off x="1907704" y="4473116"/>
            <a:ext cx="216024" cy="147616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77 Conector angular"/>
          <p:cNvCxnSpPr>
            <a:endCxn id="115" idx="2"/>
          </p:cNvCxnSpPr>
          <p:nvPr/>
        </p:nvCxnSpPr>
        <p:spPr>
          <a:xfrm flipV="1">
            <a:off x="3419872" y="4689140"/>
            <a:ext cx="4392488" cy="126014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98 Conector angular"/>
          <p:cNvCxnSpPr>
            <a:endCxn id="114" idx="2"/>
          </p:cNvCxnSpPr>
          <p:nvPr/>
        </p:nvCxnSpPr>
        <p:spPr>
          <a:xfrm flipV="1">
            <a:off x="3419872" y="4689140"/>
            <a:ext cx="900100" cy="126014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 name="121 Rectángulo"/>
          <p:cNvSpPr/>
          <p:nvPr/>
        </p:nvSpPr>
        <p:spPr>
          <a:xfrm>
            <a:off x="5508104" y="4941168"/>
            <a:ext cx="129614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smtClean="0"/>
              <a:t>POS </a:t>
            </a:r>
          </a:p>
          <a:p>
            <a:pPr algn="ctr"/>
            <a:r>
              <a:rPr lang="es-CO" sz="1100" dirty="0" smtClean="0"/>
              <a:t>Compra de Cartera</a:t>
            </a:r>
          </a:p>
          <a:p>
            <a:pPr algn="ctr"/>
            <a:r>
              <a:rPr lang="es-CO" sz="1100" dirty="0" smtClean="0"/>
              <a:t>Pagos $183 mil </a:t>
            </a:r>
            <a:r>
              <a:rPr lang="es-CO" sz="1100" dirty="0" err="1" smtClean="0"/>
              <a:t>mll</a:t>
            </a:r>
            <a:r>
              <a:rPr lang="es-CO" sz="1100" dirty="0" smtClean="0"/>
              <a:t>.</a:t>
            </a:r>
          </a:p>
        </p:txBody>
      </p:sp>
      <p:cxnSp>
        <p:nvCxnSpPr>
          <p:cNvPr id="123" name="98 Conector angular"/>
          <p:cNvCxnSpPr>
            <a:stCxn id="114" idx="3"/>
            <a:endCxn id="122" idx="1"/>
          </p:cNvCxnSpPr>
          <p:nvPr/>
        </p:nvCxnSpPr>
        <p:spPr>
          <a:xfrm>
            <a:off x="4932040" y="4473116"/>
            <a:ext cx="576064" cy="86409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98 Conector angular"/>
          <p:cNvCxnSpPr>
            <a:stCxn id="122" idx="0"/>
            <a:endCxn id="115" idx="1"/>
          </p:cNvCxnSpPr>
          <p:nvPr/>
        </p:nvCxnSpPr>
        <p:spPr>
          <a:xfrm rot="5400000" flipH="1" flipV="1">
            <a:off x="6462210" y="4167082"/>
            <a:ext cx="468052" cy="108012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129 Forma"/>
          <p:cNvCxnSpPr/>
          <p:nvPr/>
        </p:nvCxnSpPr>
        <p:spPr>
          <a:xfrm flipV="1">
            <a:off x="3491880" y="1196752"/>
            <a:ext cx="4320480" cy="972108"/>
          </a:xfrm>
          <a:prstGeom prst="curvedConnector4">
            <a:avLst>
              <a:gd name="adj1" fmla="val 43333"/>
              <a:gd name="adj2" fmla="val 123516"/>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4" name="133 Rectángulo"/>
          <p:cNvSpPr/>
          <p:nvPr/>
        </p:nvSpPr>
        <p:spPr>
          <a:xfrm>
            <a:off x="8604448" y="908720"/>
            <a:ext cx="360040" cy="2520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smtClean="0">
                <a:solidFill>
                  <a:schemeClr val="tx1"/>
                </a:solidFill>
              </a:rPr>
              <a:t>Sub s </a:t>
            </a:r>
          </a:p>
          <a:p>
            <a:pPr algn="ctr"/>
            <a:r>
              <a:rPr lang="es-CO" sz="1600" b="1" dirty="0" smtClean="0">
                <a:solidFill>
                  <a:schemeClr val="tx1"/>
                </a:solidFill>
              </a:rPr>
              <a:t>i d</a:t>
            </a:r>
          </a:p>
          <a:p>
            <a:pPr algn="ctr"/>
            <a:r>
              <a:rPr lang="es-CO" sz="1600" b="1" dirty="0" smtClean="0">
                <a:solidFill>
                  <a:schemeClr val="tx1"/>
                </a:solidFill>
              </a:rPr>
              <a:t>I</a:t>
            </a:r>
          </a:p>
          <a:p>
            <a:pPr algn="ctr"/>
            <a:r>
              <a:rPr lang="es-CO" sz="1600" b="1" dirty="0" err="1" smtClean="0">
                <a:solidFill>
                  <a:schemeClr val="tx1"/>
                </a:solidFill>
              </a:rPr>
              <a:t>ado</a:t>
            </a:r>
            <a:endParaRPr lang="es-CO" sz="1600" b="1" dirty="0">
              <a:solidFill>
                <a:schemeClr val="tx1"/>
              </a:solidFill>
            </a:endParaRPr>
          </a:p>
        </p:txBody>
      </p:sp>
      <p:sp>
        <p:nvSpPr>
          <p:cNvPr id="135" name="134 Rectángulo"/>
          <p:cNvSpPr/>
          <p:nvPr/>
        </p:nvSpPr>
        <p:spPr>
          <a:xfrm>
            <a:off x="8604448" y="3933056"/>
            <a:ext cx="360040" cy="259228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smtClean="0">
                <a:solidFill>
                  <a:schemeClr val="tx1"/>
                </a:solidFill>
              </a:rPr>
              <a:t>Con</a:t>
            </a:r>
          </a:p>
          <a:p>
            <a:pPr algn="ctr"/>
            <a:r>
              <a:rPr lang="es-CO" sz="1400" b="1" dirty="0" smtClean="0">
                <a:solidFill>
                  <a:schemeClr val="tx1"/>
                </a:solidFill>
              </a:rPr>
              <a:t>T</a:t>
            </a:r>
          </a:p>
          <a:p>
            <a:pPr algn="ctr"/>
            <a:r>
              <a:rPr lang="es-CO" sz="1400" b="1" dirty="0" smtClean="0">
                <a:solidFill>
                  <a:schemeClr val="tx1"/>
                </a:solidFill>
              </a:rPr>
              <a:t>R</a:t>
            </a:r>
          </a:p>
          <a:p>
            <a:pPr algn="ctr"/>
            <a:r>
              <a:rPr lang="es-CO" sz="1400" b="1" dirty="0" smtClean="0">
                <a:solidFill>
                  <a:schemeClr val="tx1"/>
                </a:solidFill>
              </a:rPr>
              <a:t>I</a:t>
            </a:r>
          </a:p>
          <a:p>
            <a:pPr algn="ctr"/>
            <a:r>
              <a:rPr lang="es-CO" sz="1400" b="1" dirty="0" err="1" smtClean="0">
                <a:solidFill>
                  <a:schemeClr val="tx1"/>
                </a:solidFill>
              </a:rPr>
              <a:t>Bu</a:t>
            </a:r>
            <a:endParaRPr lang="es-CO" sz="1400" b="1" dirty="0" smtClean="0">
              <a:solidFill>
                <a:schemeClr val="tx1"/>
              </a:solidFill>
            </a:endParaRPr>
          </a:p>
          <a:p>
            <a:pPr algn="ctr"/>
            <a:r>
              <a:rPr lang="es-CO" sz="1400" b="1" dirty="0" smtClean="0">
                <a:solidFill>
                  <a:schemeClr val="tx1"/>
                </a:solidFill>
              </a:rPr>
              <a:t>T</a:t>
            </a:r>
          </a:p>
          <a:p>
            <a:pPr algn="ctr"/>
            <a:r>
              <a:rPr lang="es-CO" sz="1400" b="1" dirty="0" smtClean="0">
                <a:solidFill>
                  <a:schemeClr val="tx1"/>
                </a:solidFill>
              </a:rPr>
              <a:t>I</a:t>
            </a:r>
          </a:p>
          <a:p>
            <a:pPr algn="ctr"/>
            <a:r>
              <a:rPr lang="es-CO" sz="1400" b="1" dirty="0" err="1" smtClean="0">
                <a:solidFill>
                  <a:schemeClr val="tx1"/>
                </a:solidFill>
              </a:rPr>
              <a:t>vo</a:t>
            </a:r>
            <a:endParaRPr lang="es-CO" sz="1400" b="1" dirty="0">
              <a:solidFill>
                <a:schemeClr val="tx1"/>
              </a:solidFill>
            </a:endParaRPr>
          </a:p>
        </p:txBody>
      </p:sp>
      <p:sp>
        <p:nvSpPr>
          <p:cNvPr id="32" name="31 CuadroTexto"/>
          <p:cNvSpPr txBox="1"/>
          <p:nvPr/>
        </p:nvSpPr>
        <p:spPr>
          <a:xfrm>
            <a:off x="6084168" y="692696"/>
            <a:ext cx="1317027" cy="369332"/>
          </a:xfrm>
          <a:prstGeom prst="rect">
            <a:avLst/>
          </a:prstGeom>
          <a:noFill/>
        </p:spPr>
        <p:txBody>
          <a:bodyPr wrap="none" rtlCol="0">
            <a:spAutoFit/>
          </a:bodyPr>
          <a:lstStyle/>
          <a:p>
            <a:r>
              <a:rPr lang="es-CO" dirty="0" smtClean="0"/>
              <a:t>Giro Directo</a:t>
            </a:r>
            <a:endParaRPr lang="es-CO" dirty="0"/>
          </a:p>
        </p:txBody>
      </p:sp>
    </p:spTree>
    <p:extLst>
      <p:ext uri="{BB962C8B-B14F-4D97-AF65-F5344CB8AC3E}">
        <p14:creationId xmlns:p14="http://schemas.microsoft.com/office/powerpoint/2010/main" xmlns="" val="96579204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5" name="4 CuadroTexto"/>
          <p:cNvSpPr txBox="1"/>
          <p:nvPr/>
        </p:nvSpPr>
        <p:spPr>
          <a:xfrm>
            <a:off x="1763688" y="2564904"/>
            <a:ext cx="5616624" cy="1631216"/>
          </a:xfrm>
          <a:prstGeom prst="rect">
            <a:avLst/>
          </a:prstGeom>
          <a:noFill/>
        </p:spPr>
        <p:txBody>
          <a:bodyPr wrap="square" rtlCol="0">
            <a:spAutoFit/>
          </a:bodyPr>
          <a:lstStyle/>
          <a:p>
            <a:pPr algn="ctr"/>
            <a:r>
              <a:rPr lang="es-CO" sz="5000" dirty="0" smtClean="0">
                <a:solidFill>
                  <a:schemeClr val="bg1"/>
                </a:solidFill>
                <a:latin typeface="Arial Black" pitchFamily="34" charset="0"/>
              </a:rPr>
              <a:t>Compra de cartera</a:t>
            </a:r>
            <a:endParaRPr lang="es-CO" sz="5000" dirty="0">
              <a:solidFill>
                <a:schemeClr val="bg1"/>
              </a:solidFill>
              <a:latin typeface="Arial Black" pitchFamily="34" charset="0"/>
            </a:endParaRPr>
          </a:p>
        </p:txBody>
      </p:sp>
      <p:sp>
        <p:nvSpPr>
          <p:cNvPr id="8" name="7 Marcador de contenido"/>
          <p:cNvSpPr>
            <a:spLocks noGrp="1"/>
          </p:cNvSpPr>
          <p:nvPr>
            <p:ph idx="1"/>
          </p:nvPr>
        </p:nvSpPr>
        <p:spPr/>
        <p:txBody>
          <a:bodyPr/>
          <a:lstStyle/>
          <a:p>
            <a:endParaRPr lang="es-CO"/>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a:bodyPr>
          <a:lstStyle/>
          <a:p>
            <a:r>
              <a:rPr lang="es-CO" sz="6000" b="1" dirty="0" smtClean="0">
                <a:effectLst>
                  <a:outerShdw blurRad="38100" dist="38100" dir="2700000" algn="tl">
                    <a:srgbClr val="000000">
                      <a:alpha val="43137"/>
                    </a:srgbClr>
                  </a:outerShdw>
                </a:effectLst>
              </a:rPr>
              <a:t>Retos 2014</a:t>
            </a:r>
            <a:endParaRPr lang="es-CO" sz="6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endParaRPr lang="es-CO" dirty="0"/>
          </a:p>
        </p:txBody>
      </p:sp>
      <p:sp>
        <p:nvSpPr>
          <p:cNvPr id="4" name="Rectángulo redondeado 3"/>
          <p:cNvSpPr/>
          <p:nvPr/>
        </p:nvSpPr>
        <p:spPr>
          <a:xfrm>
            <a:off x="301213" y="1333948"/>
            <a:ext cx="6508377" cy="531427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es-CO" sz="2800" b="1" dirty="0" smtClean="0">
                <a:solidFill>
                  <a:schemeClr val="accent5"/>
                </a:solidFill>
                <a:latin typeface="Arial" pitchFamily="34" charset="0"/>
                <a:cs typeface="Arial" pitchFamily="34" charset="0"/>
              </a:rPr>
              <a:t>Jose Norman Salazar Gonzalez de Manizales</a:t>
            </a:r>
            <a:r>
              <a:rPr lang="es-CO" sz="2800" dirty="0" smtClean="0">
                <a:solidFill>
                  <a:schemeClr val="accent5"/>
                </a:solidFill>
                <a:latin typeface="Arial" pitchFamily="34" charset="0"/>
                <a:cs typeface="Arial" pitchFamily="34" charset="0"/>
              </a:rPr>
              <a:t>: Es importante que en el proceso de rendición pública de cuentas el señor Ministro tenga en cuenta entre otras temáticas importantes los temas de política pública de envejecimiento y vejez, discapacidad, víctimas, genero, familia. </a:t>
            </a:r>
            <a:endParaRPr lang="es-ES" sz="2800" dirty="0">
              <a:solidFill>
                <a:schemeClr val="accent5"/>
              </a:solidFill>
              <a:latin typeface="Arial" pitchFamily="34" charset="0"/>
              <a:cs typeface="Arial" pitchFamily="34" charset="0"/>
            </a:endParaRPr>
          </a:p>
        </p:txBody>
      </p:sp>
      <p:sp>
        <p:nvSpPr>
          <p:cNvPr id="5" name="4 Rectángulo"/>
          <p:cNvSpPr/>
          <p:nvPr/>
        </p:nvSpPr>
        <p:spPr>
          <a:xfrm>
            <a:off x="7092280" y="2204864"/>
            <a:ext cx="1612434" cy="1938992"/>
          </a:xfrm>
          <a:prstGeom prst="rect">
            <a:avLst/>
          </a:prstGeom>
        </p:spPr>
        <p:txBody>
          <a:bodyPr wrap="square">
            <a:spAutoFit/>
          </a:bodyPr>
          <a:lstStyle/>
          <a:p>
            <a:r>
              <a:rPr lang="es-CO" sz="12000" dirty="0" smtClean="0">
                <a:solidFill>
                  <a:schemeClr val="bg1"/>
                </a:solidFill>
                <a:latin typeface="Arial Black" pitchFamily="34" charset="0"/>
                <a:cs typeface="Arial" panose="020B0604020202020204" pitchFamily="34" charset="0"/>
              </a:rPr>
              <a:t>@</a:t>
            </a:r>
            <a:endParaRPr lang="es-CO" sz="120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7033" t="13120" r="31492" b="53280"/>
          <a:stretch>
            <a:fillRect/>
          </a:stretch>
        </p:blipFill>
        <p:spPr bwMode="auto">
          <a:xfrm>
            <a:off x="144016" y="1052736"/>
            <a:ext cx="8820472" cy="4466062"/>
          </a:xfrm>
          <a:prstGeom prst="rect">
            <a:avLst/>
          </a:prstGeom>
          <a:noFill/>
          <a:ln w="9525">
            <a:noFill/>
            <a:miter lim="800000"/>
            <a:headEnd/>
            <a:tailEnd/>
          </a:ln>
        </p:spPr>
      </p:pic>
      <p:pic>
        <p:nvPicPr>
          <p:cNvPr id="3" name="Picture 2" descr="C:\Users\lpareja\AppData\Local\Microsoft\Windows\Temporary Internet Files\Content.Outlook\IFRYER22\twitter-logo.png"/>
          <p:cNvPicPr>
            <a:picLocks noChangeAspect="1" noChangeArrowheads="1"/>
          </p:cNvPicPr>
          <p:nvPr/>
        </p:nvPicPr>
        <p:blipFill>
          <a:blip r:embed="rId3" cstate="print"/>
          <a:srcRect/>
          <a:stretch>
            <a:fillRect/>
          </a:stretch>
        </p:blipFill>
        <p:spPr bwMode="auto">
          <a:xfrm>
            <a:off x="5796136" y="4427730"/>
            <a:ext cx="4320480" cy="243027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3 Título"/>
          <p:cNvSpPr>
            <a:spLocks noGrp="1"/>
          </p:cNvSpPr>
          <p:nvPr>
            <p:ph type="ctrTitle"/>
          </p:nvPr>
        </p:nvSpPr>
        <p:spPr>
          <a:xfrm>
            <a:off x="688032" y="2060848"/>
            <a:ext cx="7772400" cy="2808312"/>
          </a:xfrm>
        </p:spPr>
        <p:txBody>
          <a:bodyPr>
            <a:noAutofit/>
          </a:bodyPr>
          <a:lstStyle/>
          <a:p>
            <a:r>
              <a:rPr lang="es-CO" sz="60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Hoy, el derecho a la salud es una realidad para la gente</a:t>
            </a:r>
            <a:endParaRPr lang="es-CO" sz="6000" b="1" dirty="0">
              <a:solidFill>
                <a:schemeClr val="bg1"/>
              </a:solidFill>
              <a:effectLst>
                <a:outerShdw blurRad="38100" dist="38100" dir="2700000" algn="tl">
                  <a:srgbClr val="000000">
                    <a:alpha val="43137"/>
                  </a:srgbClr>
                </a:outerShdw>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endParaRPr lang="es-CO" dirty="0"/>
          </a:p>
        </p:txBody>
      </p:sp>
      <p:sp>
        <p:nvSpPr>
          <p:cNvPr id="4" name="Rectángulo redondeado 3"/>
          <p:cNvSpPr/>
          <p:nvPr/>
        </p:nvSpPr>
        <p:spPr>
          <a:xfrm>
            <a:off x="301213" y="1333948"/>
            <a:ext cx="6508377" cy="531427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es-ES" dirty="0" smtClean="0">
                <a:solidFill>
                  <a:schemeClr val="accent5"/>
                </a:solidFill>
                <a:latin typeface="Arial" pitchFamily="34" charset="0"/>
                <a:cs typeface="Arial" pitchFamily="34" charset="0"/>
              </a:rPr>
              <a:t>Úrsula Mora, Bogotá:</a:t>
            </a:r>
          </a:p>
          <a:p>
            <a:r>
              <a:rPr lang="es-CO" dirty="0" smtClean="0">
                <a:solidFill>
                  <a:schemeClr val="accent5"/>
                </a:solidFill>
                <a:latin typeface="Arial" pitchFamily="34" charset="0"/>
                <a:cs typeface="Arial" pitchFamily="34" charset="0"/>
              </a:rPr>
              <a:t>Al tener en cuenta el precio de los medicamentos, se tomaron fue los CUM, pero como piensa el Ministerio </a:t>
            </a:r>
            <a:r>
              <a:rPr lang="es-CO" dirty="0" smtClean="0">
                <a:solidFill>
                  <a:schemeClr val="accent5"/>
                </a:solidFill>
                <a:effectLst>
                  <a:outerShdw blurRad="38100" dist="38100" dir="2700000" algn="tl">
                    <a:srgbClr val="000000">
                      <a:alpha val="43137"/>
                    </a:srgbClr>
                  </a:outerShdw>
                </a:effectLst>
                <a:latin typeface="Arial" pitchFamily="34" charset="0"/>
                <a:cs typeface="Arial" pitchFamily="34" charset="0"/>
              </a:rPr>
              <a:t>verificar que lo que eso cause es que se incite la compra de los medicamentos que no están Regulados y que tienen el mismo principio</a:t>
            </a:r>
            <a:r>
              <a:rPr lang="es-CO" dirty="0" smtClean="0">
                <a:solidFill>
                  <a:schemeClr val="accent5"/>
                </a:solidFill>
                <a:latin typeface="Arial" pitchFamily="34" charset="0"/>
                <a:cs typeface="Arial" pitchFamily="34" charset="0"/>
              </a:rPr>
              <a:t>. Por otro lado si uno de los beneficios que la Ley da es el adecuado manejo de los recursos, por que en las circulares, resoluciones y demás generadas por el Ministerio no se tiene el Uso racional de los mismos o el costo que tiene la adecuación de dosis para no desperdiciar el principio activo. </a:t>
            </a:r>
            <a:r>
              <a:rPr lang="es-CO" dirty="0" smtClean="0">
                <a:solidFill>
                  <a:schemeClr val="accent5"/>
                </a:solidFill>
                <a:effectLst>
                  <a:outerShdw blurRad="38100" dist="38100" dir="2700000" algn="tl">
                    <a:srgbClr val="000000">
                      <a:alpha val="43137"/>
                    </a:srgbClr>
                  </a:outerShdw>
                </a:effectLst>
                <a:latin typeface="Arial" pitchFamily="34" charset="0"/>
                <a:cs typeface="Arial" pitchFamily="34" charset="0"/>
              </a:rPr>
              <a:t>Como piensan darle un buen alcance al manejo de la Circular 030, pues eso solo se ha quedado es en envío de información y de Dinero nada</a:t>
            </a:r>
            <a:r>
              <a:rPr lang="es-CO" dirty="0" smtClean="0">
                <a:solidFill>
                  <a:schemeClr val="accent5"/>
                </a:solidFill>
                <a:latin typeface="Arial" pitchFamily="34" charset="0"/>
                <a:cs typeface="Arial" pitchFamily="34" charset="0"/>
              </a:rPr>
              <a:t>.</a:t>
            </a:r>
            <a:endParaRPr lang="es-ES" dirty="0">
              <a:solidFill>
                <a:schemeClr val="accent5"/>
              </a:solidFill>
              <a:latin typeface="Arial" pitchFamily="34" charset="0"/>
              <a:cs typeface="Arial" pitchFamily="34" charset="0"/>
            </a:endParaRPr>
          </a:p>
        </p:txBody>
      </p:sp>
      <p:sp>
        <p:nvSpPr>
          <p:cNvPr id="5" name="4 Rectángulo"/>
          <p:cNvSpPr/>
          <p:nvPr/>
        </p:nvSpPr>
        <p:spPr>
          <a:xfrm>
            <a:off x="7092280" y="2204864"/>
            <a:ext cx="1612434" cy="1938992"/>
          </a:xfrm>
          <a:prstGeom prst="rect">
            <a:avLst/>
          </a:prstGeom>
        </p:spPr>
        <p:txBody>
          <a:bodyPr wrap="square">
            <a:spAutoFit/>
          </a:bodyPr>
          <a:lstStyle/>
          <a:p>
            <a:r>
              <a:rPr lang="es-CO" sz="12000" dirty="0" smtClean="0">
                <a:solidFill>
                  <a:schemeClr val="bg1"/>
                </a:solidFill>
                <a:latin typeface="Arial Black" pitchFamily="34" charset="0"/>
                <a:cs typeface="Arial" panose="020B0604020202020204" pitchFamily="34" charset="0"/>
              </a:rPr>
              <a:t>@</a:t>
            </a:r>
            <a:endParaRPr lang="es-CO" sz="120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l="29118" t="23408" r="31107" b="38910"/>
          <a:stretch>
            <a:fillRect/>
          </a:stretch>
        </p:blipFill>
        <p:spPr bwMode="auto">
          <a:xfrm>
            <a:off x="0" y="925602"/>
            <a:ext cx="9144000" cy="5414210"/>
          </a:xfrm>
          <a:prstGeom prst="rect">
            <a:avLst/>
          </a:prstGeom>
          <a:noFill/>
          <a:ln w="9525">
            <a:noFill/>
            <a:miter lim="800000"/>
            <a:headEnd/>
            <a:tailEnd/>
          </a:ln>
        </p:spPr>
      </p:pic>
      <p:pic>
        <p:nvPicPr>
          <p:cNvPr id="3" name="Picture 2" descr="C:\Users\lpareja\AppData\Local\Microsoft\Windows\Temporary Internet Files\Content.Outlook\IFRYER22\twitter-logo.png"/>
          <p:cNvPicPr>
            <a:picLocks noChangeAspect="1" noChangeArrowheads="1"/>
          </p:cNvPicPr>
          <p:nvPr/>
        </p:nvPicPr>
        <p:blipFill>
          <a:blip r:embed="rId3" cstate="print"/>
          <a:srcRect/>
          <a:stretch>
            <a:fillRect/>
          </a:stretch>
        </p:blipFill>
        <p:spPr bwMode="auto">
          <a:xfrm>
            <a:off x="5796136" y="4427730"/>
            <a:ext cx="4320480" cy="243027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endParaRPr lang="es-CO" dirty="0"/>
          </a:p>
        </p:txBody>
      </p:sp>
      <p:sp>
        <p:nvSpPr>
          <p:cNvPr id="4" name="Rectángulo redondeado 3"/>
          <p:cNvSpPr/>
          <p:nvPr/>
        </p:nvSpPr>
        <p:spPr>
          <a:xfrm>
            <a:off x="301213" y="1333948"/>
            <a:ext cx="6508377" cy="531427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es-CO" b="1" dirty="0" smtClean="0">
                <a:solidFill>
                  <a:schemeClr val="accent5"/>
                </a:solidFill>
                <a:latin typeface="Arial" pitchFamily="34" charset="0"/>
                <a:cs typeface="Arial" pitchFamily="34" charset="0"/>
              </a:rPr>
              <a:t>Juan Carlos Vargas, Bogotá:</a:t>
            </a:r>
          </a:p>
          <a:p>
            <a:endParaRPr lang="es-CO" b="1" dirty="0" smtClean="0">
              <a:solidFill>
                <a:schemeClr val="accent5"/>
              </a:solidFill>
              <a:latin typeface="Arial" pitchFamily="34" charset="0"/>
              <a:cs typeface="Arial" pitchFamily="34" charset="0"/>
            </a:endParaRPr>
          </a:p>
          <a:p>
            <a:r>
              <a:rPr lang="es-CO" sz="2000" dirty="0" smtClean="0">
                <a:solidFill>
                  <a:schemeClr val="accent5"/>
                </a:solidFill>
                <a:latin typeface="Arial" pitchFamily="34" charset="0"/>
                <a:cs typeface="Arial" pitchFamily="34" charset="0"/>
              </a:rPr>
              <a:t>Sr Ministro </a:t>
            </a:r>
            <a:r>
              <a:rPr lang="es-CO" sz="2000" dirty="0" err="1" smtClean="0">
                <a:solidFill>
                  <a:schemeClr val="accent5"/>
                </a:solidFill>
                <a:latin typeface="Arial" pitchFamily="34" charset="0"/>
                <a:cs typeface="Arial" pitchFamily="34" charset="0"/>
              </a:rPr>
              <a:t>Dr</a:t>
            </a:r>
            <a:r>
              <a:rPr lang="es-CO" sz="2000" dirty="0" smtClean="0">
                <a:solidFill>
                  <a:schemeClr val="accent5"/>
                </a:solidFill>
                <a:latin typeface="Arial" pitchFamily="34" charset="0"/>
                <a:cs typeface="Arial" pitchFamily="34" charset="0"/>
              </a:rPr>
              <a:t> Alejandro Gaviria Uribe Que impide que los hospitales </a:t>
            </a:r>
            <a:r>
              <a:rPr lang="es-CO" sz="2000" dirty="0" err="1" smtClean="0">
                <a:solidFill>
                  <a:schemeClr val="accent5"/>
                </a:solidFill>
                <a:latin typeface="Arial" pitchFamily="34" charset="0"/>
                <a:cs typeface="Arial" pitchFamily="34" charset="0"/>
              </a:rPr>
              <a:t>publicos</a:t>
            </a:r>
            <a:r>
              <a:rPr lang="es-CO" sz="2000" dirty="0" smtClean="0">
                <a:solidFill>
                  <a:schemeClr val="accent5"/>
                </a:solidFill>
                <a:latin typeface="Arial" pitchFamily="34" charset="0"/>
                <a:cs typeface="Arial" pitchFamily="34" charset="0"/>
              </a:rPr>
              <a:t> de 3 y 4 nivel tengan, el servicio de </a:t>
            </a:r>
            <a:r>
              <a:rPr lang="es-CO" sz="2000" dirty="0" err="1" smtClean="0">
                <a:solidFill>
                  <a:schemeClr val="accent5"/>
                </a:solidFill>
                <a:latin typeface="Arial" pitchFamily="34" charset="0"/>
                <a:cs typeface="Arial" pitchFamily="34" charset="0"/>
              </a:rPr>
              <a:t>Call</a:t>
            </a:r>
            <a:r>
              <a:rPr lang="es-CO" sz="2000" dirty="0" smtClean="0">
                <a:solidFill>
                  <a:schemeClr val="accent5"/>
                </a:solidFill>
                <a:latin typeface="Arial" pitchFamily="34" charset="0"/>
                <a:cs typeface="Arial" pitchFamily="34" charset="0"/>
              </a:rPr>
              <a:t> Center para </a:t>
            </a:r>
            <a:r>
              <a:rPr lang="es-CO" sz="2000" dirty="0" err="1" smtClean="0">
                <a:solidFill>
                  <a:schemeClr val="accent5"/>
                </a:solidFill>
                <a:latin typeface="Arial" pitchFamily="34" charset="0"/>
                <a:cs typeface="Arial" pitchFamily="34" charset="0"/>
              </a:rPr>
              <a:t>agendar</a:t>
            </a:r>
            <a:r>
              <a:rPr lang="es-CO" sz="2000" dirty="0" smtClean="0">
                <a:solidFill>
                  <a:schemeClr val="accent5"/>
                </a:solidFill>
                <a:latin typeface="Arial" pitchFamily="34" charset="0"/>
                <a:cs typeface="Arial" pitchFamily="34" charset="0"/>
              </a:rPr>
              <a:t> las citas de los usuarios, teniendo en cuenta que una persona llega a las 3 o 4 </a:t>
            </a:r>
            <a:r>
              <a:rPr lang="es-CO" sz="2000" dirty="0" err="1" smtClean="0">
                <a:solidFill>
                  <a:schemeClr val="accent5"/>
                </a:solidFill>
                <a:latin typeface="Arial" pitchFamily="34" charset="0"/>
                <a:cs typeface="Arial" pitchFamily="34" charset="0"/>
              </a:rPr>
              <a:t>a.m</a:t>
            </a:r>
            <a:r>
              <a:rPr lang="es-CO" sz="2000" dirty="0" smtClean="0">
                <a:solidFill>
                  <a:schemeClr val="accent5"/>
                </a:solidFill>
                <a:latin typeface="Arial" pitchFamily="34" charset="0"/>
                <a:cs typeface="Arial" pitchFamily="34" charset="0"/>
              </a:rPr>
              <a:t> y esta saliendo a las 11 o 12 del </a:t>
            </a:r>
            <a:r>
              <a:rPr lang="es-CO" sz="2000" dirty="0" err="1" smtClean="0">
                <a:solidFill>
                  <a:schemeClr val="accent5"/>
                </a:solidFill>
                <a:latin typeface="Arial" pitchFamily="34" charset="0"/>
                <a:cs typeface="Arial" pitchFamily="34" charset="0"/>
              </a:rPr>
              <a:t>dia</a:t>
            </a:r>
            <a:r>
              <a:rPr lang="es-CO" sz="2000" dirty="0" smtClean="0">
                <a:solidFill>
                  <a:schemeClr val="accent5"/>
                </a:solidFill>
                <a:latin typeface="Arial" pitchFamily="34" charset="0"/>
                <a:cs typeface="Arial" pitchFamily="34" charset="0"/>
              </a:rPr>
              <a:t>, sobre personas adultas, cual es la </a:t>
            </a:r>
            <a:r>
              <a:rPr lang="es-CO" sz="2000" dirty="0" err="1" smtClean="0">
                <a:solidFill>
                  <a:schemeClr val="accent5"/>
                </a:solidFill>
                <a:latin typeface="Arial" pitchFamily="34" charset="0"/>
                <a:cs typeface="Arial" pitchFamily="34" charset="0"/>
              </a:rPr>
              <a:t>soluciòn</a:t>
            </a:r>
            <a:r>
              <a:rPr lang="es-CO" sz="2000" dirty="0" smtClean="0">
                <a:solidFill>
                  <a:schemeClr val="accent5"/>
                </a:solidFill>
                <a:latin typeface="Arial" pitchFamily="34" charset="0"/>
                <a:cs typeface="Arial" pitchFamily="34" charset="0"/>
              </a:rPr>
              <a:t> a estas largas filas, que necesitamos para resolver esta </a:t>
            </a:r>
            <a:r>
              <a:rPr lang="es-CO" sz="2000" dirty="0" err="1" smtClean="0">
                <a:solidFill>
                  <a:schemeClr val="accent5"/>
                </a:solidFill>
                <a:latin typeface="Arial" pitchFamily="34" charset="0"/>
                <a:cs typeface="Arial" pitchFamily="34" charset="0"/>
              </a:rPr>
              <a:t>situaciòn</a:t>
            </a:r>
            <a:r>
              <a:rPr lang="es-CO" sz="2000" dirty="0" smtClean="0">
                <a:solidFill>
                  <a:schemeClr val="accent5"/>
                </a:solidFill>
                <a:latin typeface="Arial" pitchFamily="34" charset="0"/>
                <a:cs typeface="Arial" pitchFamily="34" charset="0"/>
              </a:rPr>
              <a:t> mil gracias</a:t>
            </a:r>
          </a:p>
          <a:p>
            <a:endParaRPr lang="es-ES" dirty="0">
              <a:solidFill>
                <a:schemeClr val="accent5"/>
              </a:solidFill>
              <a:latin typeface="Arial" pitchFamily="34" charset="0"/>
              <a:cs typeface="Arial" pitchFamily="34" charset="0"/>
            </a:endParaRPr>
          </a:p>
        </p:txBody>
      </p:sp>
      <p:sp>
        <p:nvSpPr>
          <p:cNvPr id="5" name="4 Rectángulo"/>
          <p:cNvSpPr/>
          <p:nvPr/>
        </p:nvSpPr>
        <p:spPr>
          <a:xfrm>
            <a:off x="7092280" y="2204864"/>
            <a:ext cx="1612434" cy="1938992"/>
          </a:xfrm>
          <a:prstGeom prst="rect">
            <a:avLst/>
          </a:prstGeom>
        </p:spPr>
        <p:txBody>
          <a:bodyPr wrap="square">
            <a:spAutoFit/>
          </a:bodyPr>
          <a:lstStyle/>
          <a:p>
            <a:r>
              <a:rPr lang="es-CO" sz="12000" dirty="0" smtClean="0">
                <a:solidFill>
                  <a:schemeClr val="bg1"/>
                </a:solidFill>
                <a:latin typeface="Arial Black" pitchFamily="34" charset="0"/>
                <a:cs typeface="Arial" panose="020B0604020202020204" pitchFamily="34" charset="0"/>
              </a:rPr>
              <a:t>@</a:t>
            </a:r>
            <a:endParaRPr lang="es-CO" sz="120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pic>
        <p:nvPicPr>
          <p:cNvPr id="3074" name="Picture 2"/>
          <p:cNvPicPr>
            <a:picLocks noGrp="1" noChangeAspect="1" noChangeArrowheads="1"/>
          </p:cNvPicPr>
          <p:nvPr>
            <p:ph idx="1"/>
          </p:nvPr>
        </p:nvPicPr>
        <p:blipFill>
          <a:blip r:embed="rId2" cstate="print"/>
          <a:srcRect l="27129" t="24497" r="31107" b="40501"/>
          <a:stretch>
            <a:fillRect/>
          </a:stretch>
        </p:blipFill>
        <p:spPr bwMode="auto">
          <a:xfrm>
            <a:off x="-56150" y="1124744"/>
            <a:ext cx="9200150" cy="4819126"/>
          </a:xfrm>
          <a:prstGeom prst="rect">
            <a:avLst/>
          </a:prstGeom>
          <a:noFill/>
          <a:ln w="9525">
            <a:noFill/>
            <a:miter lim="800000"/>
            <a:headEnd/>
            <a:tailEnd/>
          </a:ln>
        </p:spPr>
      </p:pic>
      <p:pic>
        <p:nvPicPr>
          <p:cNvPr id="4" name="Picture 2" descr="C:\Users\lpareja\AppData\Local\Microsoft\Windows\Temporary Internet Files\Content.Outlook\IFRYER22\twitter-logo.png"/>
          <p:cNvPicPr>
            <a:picLocks noChangeAspect="1" noChangeArrowheads="1"/>
          </p:cNvPicPr>
          <p:nvPr/>
        </p:nvPicPr>
        <p:blipFill>
          <a:blip r:embed="rId3" cstate="print"/>
          <a:srcRect/>
          <a:stretch>
            <a:fillRect/>
          </a:stretch>
        </p:blipFill>
        <p:spPr bwMode="auto">
          <a:xfrm>
            <a:off x="5796136" y="4427730"/>
            <a:ext cx="4320480" cy="243027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endParaRPr lang="es-CO" dirty="0"/>
          </a:p>
        </p:txBody>
      </p:sp>
      <p:sp>
        <p:nvSpPr>
          <p:cNvPr id="4" name="Rectángulo redondeado 3"/>
          <p:cNvSpPr/>
          <p:nvPr/>
        </p:nvSpPr>
        <p:spPr>
          <a:xfrm>
            <a:off x="323528" y="1340768"/>
            <a:ext cx="6508377" cy="531427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es-CO" b="1" dirty="0" smtClean="0">
                <a:solidFill>
                  <a:schemeClr val="accent5"/>
                </a:solidFill>
                <a:latin typeface="Arial" pitchFamily="34" charset="0"/>
                <a:cs typeface="Arial" pitchFamily="34" charset="0"/>
              </a:rPr>
              <a:t>Lola Ceniza:</a:t>
            </a:r>
          </a:p>
          <a:p>
            <a:r>
              <a:rPr lang="es-CO" dirty="0" smtClean="0">
                <a:solidFill>
                  <a:schemeClr val="accent5"/>
                </a:solidFill>
                <a:latin typeface="Arial" pitchFamily="34" charset="0"/>
                <a:cs typeface="Arial" pitchFamily="34" charset="0"/>
                <a:hlinkClick r:id="rId2"/>
              </a:rPr>
              <a:t>@</a:t>
            </a:r>
            <a:r>
              <a:rPr lang="es-CO" dirty="0" err="1" smtClean="0">
                <a:solidFill>
                  <a:schemeClr val="accent5"/>
                </a:solidFill>
                <a:latin typeface="Arial" pitchFamily="34" charset="0"/>
                <a:cs typeface="Arial" pitchFamily="34" charset="0"/>
                <a:hlinkClick r:id="rId2"/>
              </a:rPr>
              <a:t>Gobiernoenlinea</a:t>
            </a:r>
            <a:r>
              <a:rPr lang="es-CO" dirty="0" smtClean="0">
                <a:solidFill>
                  <a:schemeClr val="accent5"/>
                </a:solidFill>
                <a:latin typeface="Arial" pitchFamily="34" charset="0"/>
                <a:cs typeface="Arial" pitchFamily="34" charset="0"/>
              </a:rPr>
              <a:t> </a:t>
            </a:r>
            <a:r>
              <a:rPr lang="es-CO" dirty="0" smtClean="0">
                <a:solidFill>
                  <a:schemeClr val="accent5"/>
                </a:solidFill>
                <a:latin typeface="Arial" pitchFamily="34" charset="0"/>
                <a:cs typeface="Arial" pitchFamily="34" charset="0"/>
                <a:hlinkClick r:id="rId3"/>
              </a:rPr>
              <a:t>@MinSaludCol</a:t>
            </a:r>
            <a:r>
              <a:rPr lang="es-CO" dirty="0" smtClean="0">
                <a:solidFill>
                  <a:schemeClr val="accent5"/>
                </a:solidFill>
                <a:latin typeface="Arial" pitchFamily="34" charset="0"/>
                <a:cs typeface="Arial" pitchFamily="34" charset="0"/>
              </a:rPr>
              <a:t> como se garantizará que gestoras no nieguen servicios o los dilaten para quedarse con excedentes?</a:t>
            </a:r>
          </a:p>
          <a:p>
            <a:endParaRPr lang="es-ES" dirty="0">
              <a:solidFill>
                <a:schemeClr val="accent5"/>
              </a:solidFill>
              <a:latin typeface="Arial" pitchFamily="34" charset="0"/>
              <a:cs typeface="Arial" pitchFamily="34" charset="0"/>
            </a:endParaRPr>
          </a:p>
        </p:txBody>
      </p:sp>
      <p:sp>
        <p:nvSpPr>
          <p:cNvPr id="5" name="4 Rectángulo"/>
          <p:cNvSpPr/>
          <p:nvPr/>
        </p:nvSpPr>
        <p:spPr>
          <a:xfrm>
            <a:off x="7092280" y="2204864"/>
            <a:ext cx="1612434" cy="1938992"/>
          </a:xfrm>
          <a:prstGeom prst="rect">
            <a:avLst/>
          </a:prstGeom>
        </p:spPr>
        <p:txBody>
          <a:bodyPr wrap="square">
            <a:spAutoFit/>
          </a:bodyPr>
          <a:lstStyle/>
          <a:p>
            <a:r>
              <a:rPr lang="es-CO" sz="12000" dirty="0" smtClean="0">
                <a:solidFill>
                  <a:schemeClr val="bg1"/>
                </a:solidFill>
                <a:latin typeface="Arial Black" pitchFamily="34" charset="0"/>
                <a:cs typeface="Arial" panose="020B0604020202020204" pitchFamily="34" charset="0"/>
              </a:rPr>
              <a:t>@</a:t>
            </a:r>
            <a:endParaRPr lang="es-CO" sz="120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l="27129" t="24497" r="32101" b="40501"/>
          <a:stretch>
            <a:fillRect/>
          </a:stretch>
        </p:blipFill>
        <p:spPr bwMode="auto">
          <a:xfrm>
            <a:off x="-10327" y="980728"/>
            <a:ext cx="9154327" cy="4912078"/>
          </a:xfrm>
          <a:prstGeom prst="rect">
            <a:avLst/>
          </a:prstGeom>
          <a:noFill/>
          <a:ln w="9525">
            <a:noFill/>
            <a:miter lim="800000"/>
            <a:headEnd/>
            <a:tailEnd/>
          </a:ln>
        </p:spPr>
      </p:pic>
      <p:pic>
        <p:nvPicPr>
          <p:cNvPr id="3" name="Picture 2" descr="C:\Users\lpareja\AppData\Local\Microsoft\Windows\Temporary Internet Files\Content.Outlook\IFRYER22\twitter-logo.png"/>
          <p:cNvPicPr>
            <a:picLocks noChangeAspect="1" noChangeArrowheads="1"/>
          </p:cNvPicPr>
          <p:nvPr/>
        </p:nvPicPr>
        <p:blipFill>
          <a:blip r:embed="rId3" cstate="print"/>
          <a:srcRect/>
          <a:stretch>
            <a:fillRect/>
          </a:stretch>
        </p:blipFill>
        <p:spPr bwMode="auto">
          <a:xfrm>
            <a:off x="5796136" y="4427730"/>
            <a:ext cx="4320480" cy="243027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pic>
        <p:nvPicPr>
          <p:cNvPr id="5122" name="Picture 2"/>
          <p:cNvPicPr>
            <a:picLocks noGrp="1" noChangeAspect="1" noChangeArrowheads="1"/>
          </p:cNvPicPr>
          <p:nvPr>
            <p:ph idx="1"/>
          </p:nvPr>
        </p:nvPicPr>
        <p:blipFill>
          <a:blip r:embed="rId2" cstate="print"/>
          <a:srcRect l="29118" t="22906" r="32101" b="42092"/>
          <a:stretch>
            <a:fillRect/>
          </a:stretch>
        </p:blipFill>
        <p:spPr bwMode="auto">
          <a:xfrm>
            <a:off x="-7054" y="1124744"/>
            <a:ext cx="9151054" cy="5162133"/>
          </a:xfrm>
          <a:prstGeom prst="rect">
            <a:avLst/>
          </a:prstGeom>
          <a:noFill/>
          <a:ln w="9525">
            <a:noFill/>
            <a:miter lim="800000"/>
            <a:headEnd/>
            <a:tailEnd/>
          </a:ln>
        </p:spPr>
      </p:pic>
      <p:pic>
        <p:nvPicPr>
          <p:cNvPr id="2050" name="Picture 2" descr="C:\Users\lpareja\AppData\Local\Microsoft\Windows\Temporary Internet Files\Content.Outlook\IFRYER22\twitter-logo.png"/>
          <p:cNvPicPr>
            <a:picLocks noChangeAspect="1" noChangeArrowheads="1"/>
          </p:cNvPicPr>
          <p:nvPr/>
        </p:nvPicPr>
        <p:blipFill>
          <a:blip r:embed="rId3" cstate="print"/>
          <a:srcRect/>
          <a:stretch>
            <a:fillRect/>
          </a:stretch>
        </p:blipFill>
        <p:spPr bwMode="auto">
          <a:xfrm>
            <a:off x="5796136" y="4427730"/>
            <a:ext cx="4320480" cy="243027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a:xfrm>
            <a:off x="457200" y="1600200"/>
            <a:ext cx="5050904" cy="4525963"/>
          </a:xfrm>
        </p:spPr>
        <p:txBody>
          <a:bodyPr>
            <a:normAutofit fontScale="92500" lnSpcReduction="20000"/>
          </a:bodyPr>
          <a:lstStyle/>
          <a:p>
            <a:pPr>
              <a:buNone/>
            </a:pPr>
            <a:r>
              <a:rPr lang="es-CO" u="sng" dirty="0" smtClean="0">
                <a:hlinkClick r:id="rId2"/>
              </a:rPr>
              <a:t> aguacorporacion30@hotmail.es</a:t>
            </a:r>
            <a:endParaRPr lang="es-CO" dirty="0" smtClean="0"/>
          </a:p>
          <a:p>
            <a:pPr>
              <a:buNone/>
            </a:pPr>
            <a:r>
              <a:rPr lang="es-CO" dirty="0" smtClean="0"/>
              <a:t>   Por qué no han certificado el servicio de segundo nivel en el hospital local de </a:t>
            </a:r>
            <a:r>
              <a:rPr lang="es-CO" dirty="0" err="1" smtClean="0"/>
              <a:t>Montelibano</a:t>
            </a:r>
            <a:r>
              <a:rPr lang="es-CO" dirty="0" smtClean="0"/>
              <a:t>-Cordoba el cual tiene una de las mejores infraestructuras y equipos del país, gracias a una millonaria </a:t>
            </a:r>
          </a:p>
          <a:p>
            <a:endParaRPr lang="es-CO" dirty="0" smtClean="0"/>
          </a:p>
        </p:txBody>
      </p:sp>
      <p:pic>
        <p:nvPicPr>
          <p:cNvPr id="4" name="Picture 2" descr="C:\Users\lpareja\AppData\Local\Microsoft\Windows\Temporary Internet Files\Content.Outlook\IFRYER22\Facebook_like_thumb.png"/>
          <p:cNvPicPr>
            <a:picLocks noChangeAspect="1" noChangeArrowheads="1"/>
          </p:cNvPicPr>
          <p:nvPr/>
        </p:nvPicPr>
        <p:blipFill>
          <a:blip r:embed="rId3" cstate="print"/>
          <a:srcRect/>
          <a:stretch>
            <a:fillRect/>
          </a:stretch>
        </p:blipFill>
        <p:spPr bwMode="auto">
          <a:xfrm>
            <a:off x="5764760" y="2642658"/>
            <a:ext cx="2767680" cy="2370518"/>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a:xfrm>
            <a:off x="457200" y="1600200"/>
            <a:ext cx="5554960" cy="4525963"/>
          </a:xfrm>
        </p:spPr>
        <p:txBody>
          <a:bodyPr>
            <a:normAutofit fontScale="85000" lnSpcReduction="10000"/>
          </a:bodyPr>
          <a:lstStyle/>
          <a:p>
            <a:r>
              <a:rPr lang="es-CO" u="sng" dirty="0" smtClean="0">
                <a:hlinkClick r:id="rId2"/>
              </a:rPr>
              <a:t>aguacorporacion30@hotmail.es</a:t>
            </a:r>
            <a:endParaRPr lang="es-CO" dirty="0" smtClean="0"/>
          </a:p>
          <a:p>
            <a:r>
              <a:rPr lang="es-CO" dirty="0" smtClean="0"/>
              <a:t>Por qué entre las entidades prestadoras de salud que uno puede denunciar en la página web de la superintendencia de salud no se encuentra las entidades que prestan servicio de salud a los docente como UTC NORTE, MEDICINAL INTEGRAL, entre otras</a:t>
            </a:r>
          </a:p>
          <a:p>
            <a:pPr>
              <a:buNone/>
            </a:pPr>
            <a:endParaRPr lang="es-CO" dirty="0"/>
          </a:p>
        </p:txBody>
      </p:sp>
      <p:pic>
        <p:nvPicPr>
          <p:cNvPr id="1026" name="Picture 2" descr="C:\Users\lpareja\AppData\Local\Microsoft\Windows\Temporary Internet Files\Content.Outlook\IFRYER22\Facebook_like_thumb.png"/>
          <p:cNvPicPr>
            <a:picLocks noChangeAspect="1" noChangeArrowheads="1"/>
          </p:cNvPicPr>
          <p:nvPr/>
        </p:nvPicPr>
        <p:blipFill>
          <a:blip r:embed="rId3" cstate="print"/>
          <a:srcRect/>
          <a:stretch>
            <a:fillRect/>
          </a:stretch>
        </p:blipFill>
        <p:spPr bwMode="auto">
          <a:xfrm>
            <a:off x="5652120" y="2132856"/>
            <a:ext cx="2767680" cy="237051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pic>
        <p:nvPicPr>
          <p:cNvPr id="4" name="noticia final.mov">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
        <p:nvSpPr>
          <p:cNvPr id="5" name="4 CuadroTexto"/>
          <p:cNvSpPr txBox="1"/>
          <p:nvPr/>
        </p:nvSpPr>
        <p:spPr>
          <a:xfrm>
            <a:off x="1187624" y="2636912"/>
            <a:ext cx="6840760" cy="1631216"/>
          </a:xfrm>
          <a:prstGeom prst="rect">
            <a:avLst/>
          </a:prstGeom>
          <a:noFill/>
        </p:spPr>
        <p:txBody>
          <a:bodyPr wrap="square" rtlCol="0">
            <a:spAutoFit/>
          </a:bodyPr>
          <a:lstStyle/>
          <a:p>
            <a:pPr algn="ctr"/>
            <a:r>
              <a:rPr lang="es-CO" sz="5000" dirty="0" smtClean="0">
                <a:solidFill>
                  <a:schemeClr val="bg1"/>
                </a:solidFill>
                <a:latin typeface="Arial Black" pitchFamily="34" charset="0"/>
              </a:rPr>
              <a:t>Lo que fue noticia en el 2013</a:t>
            </a:r>
            <a:endParaRPr lang="es-CO" sz="5000" dirty="0">
              <a:solidFill>
                <a:schemeClr val="bg1"/>
              </a:solidFill>
              <a:latin typeface="Arial Black"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9" name="3 Título"/>
          <p:cNvSpPr txBox="1">
            <a:spLocks/>
          </p:cNvSpPr>
          <p:nvPr/>
        </p:nvSpPr>
        <p:spPr>
          <a:xfrm>
            <a:off x="971600" y="764704"/>
            <a:ext cx="7772400" cy="5832648"/>
          </a:xfrm>
          <a:prstGeom prst="rect">
            <a:avLst/>
          </a:prstGeom>
        </p:spPr>
        <p:txBody>
          <a:bodyPr vert="horz" lIns="91440" tIns="45720" rIns="91440" bIns="45720" rtlCol="0" anchor="ctr">
            <a:noAutofit/>
          </a:bodyPr>
          <a:lstStyle/>
          <a:p>
            <a:pPr lvl="0" algn="ctr">
              <a:spcBef>
                <a:spcPct val="0"/>
              </a:spcBef>
              <a:defRPr/>
            </a:pPr>
            <a:r>
              <a:rPr lang="es-CO" sz="48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Contenido</a:t>
            </a:r>
          </a:p>
          <a:p>
            <a:pPr lvl="0">
              <a:spcBef>
                <a:spcPct val="0"/>
              </a:spcBef>
              <a:defRPr/>
            </a:pPr>
            <a:r>
              <a:rPr lang="es-CO" sz="48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
            </a:r>
            <a:br>
              <a:rPr lang="es-CO" sz="48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br>
            <a:r>
              <a:rPr lang="es-CO" sz="48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1. Soluciones para la gente</a:t>
            </a:r>
          </a:p>
          <a:p>
            <a:pPr lvl="0">
              <a:spcBef>
                <a:spcPct val="0"/>
              </a:spcBef>
              <a:defRPr/>
            </a:pPr>
            <a:r>
              <a:rPr kumimoji="0" lang="es-CO" sz="48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Arial" pitchFamily="34" charset="0"/>
              </a:rPr>
              <a:t>2. Fortalecimiento institucional</a:t>
            </a:r>
          </a:p>
          <a:p>
            <a:pPr lvl="0">
              <a:spcBef>
                <a:spcPct val="0"/>
              </a:spcBef>
              <a:defRPr/>
            </a:pPr>
            <a:r>
              <a:rPr lang="es-CO" sz="4800" b="1" dirty="0" smtClean="0">
                <a:solidFill>
                  <a:schemeClr val="bg1"/>
                </a:solidFill>
                <a:effectLst>
                  <a:outerShdw blurRad="38100" dist="38100" dir="2700000" algn="tl">
                    <a:srgbClr val="000000">
                      <a:alpha val="43137"/>
                    </a:srgbClr>
                  </a:outerShdw>
                </a:effectLst>
                <a:latin typeface="Arial Black" pitchFamily="34" charset="0"/>
                <a:ea typeface="+mj-ea"/>
                <a:cs typeface="Arial" pitchFamily="34" charset="0"/>
              </a:rPr>
              <a:t>3. Sostenibilidad</a:t>
            </a:r>
            <a:endParaRPr kumimoji="0" lang="es-CO" sz="48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88032" y="2060848"/>
            <a:ext cx="7772400" cy="2808312"/>
          </a:xfrm>
        </p:spPr>
        <p:txBody>
          <a:bodyPr>
            <a:noAutofit/>
          </a:bodyPr>
          <a:lstStyle/>
          <a:p>
            <a:r>
              <a:rPr lang="es-CO" sz="60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1. Soluciones para la </a:t>
            </a:r>
            <a:r>
              <a:rPr lang="es-CO" sz="6000" b="1" dirty="0" smtClean="0">
                <a:solidFill>
                  <a:srgbClr val="FF9933"/>
                </a:solidFill>
                <a:effectLst>
                  <a:outerShdw blurRad="38100" dist="38100" dir="2700000" algn="tl">
                    <a:srgbClr val="000000">
                      <a:alpha val="43137"/>
                    </a:srgbClr>
                  </a:outerShdw>
                </a:effectLst>
                <a:latin typeface="Arial Black" pitchFamily="34" charset="0"/>
                <a:cs typeface="Arial" pitchFamily="34" charset="0"/>
              </a:rPr>
              <a:t>gente</a:t>
            </a:r>
            <a:endParaRPr lang="es-CO" sz="6000" b="1" dirty="0">
              <a:solidFill>
                <a:srgbClr val="FF9933"/>
              </a:solidFill>
              <a:effectLst>
                <a:outerShdw blurRad="38100" dist="38100" dir="2700000" algn="tl">
                  <a:srgbClr val="000000">
                    <a:alpha val="43137"/>
                  </a:srgbClr>
                </a:outerShdw>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400600" y="2060848"/>
            <a:ext cx="3563888" cy="4797152"/>
          </a:xfrm>
        </p:spPr>
        <p:txBody>
          <a:bodyPr>
            <a:normAutofit/>
          </a:bodyPr>
          <a:lstStyle/>
          <a:p>
            <a:pPr algn="r">
              <a:buNone/>
            </a:pPr>
            <a:r>
              <a:rPr lang="es-CO" sz="3000" dirty="0" smtClean="0">
                <a:effectLst>
                  <a:outerShdw blurRad="38100" dist="38100" dir="2700000" algn="tl">
                    <a:srgbClr val="000000">
                      <a:alpha val="43137"/>
                    </a:srgbClr>
                  </a:outerShdw>
                </a:effectLst>
                <a:latin typeface="Arial Black" pitchFamily="34" charset="0"/>
              </a:rPr>
              <a:t>     </a:t>
            </a:r>
          </a:p>
          <a:p>
            <a:pPr algn="r">
              <a:buNone/>
            </a:pPr>
            <a:r>
              <a:rPr lang="es-CO" sz="3000" dirty="0" smtClean="0">
                <a:effectLst>
                  <a:outerShdw blurRad="38100" dist="38100" dir="2700000" algn="tl">
                    <a:srgbClr val="000000">
                      <a:alpha val="43137"/>
                    </a:srgbClr>
                  </a:outerShdw>
                </a:effectLst>
                <a:latin typeface="Arial Black" pitchFamily="34" charset="0"/>
              </a:rPr>
              <a:t>45,2 millones de afiliados</a:t>
            </a:r>
            <a:endParaRPr lang="es-CO" sz="3000" dirty="0" smtClean="0">
              <a:solidFill>
                <a:schemeClr val="bg1"/>
              </a:solidFill>
              <a:effectLst>
                <a:outerShdw blurRad="38100" dist="38100" dir="2700000" algn="tl">
                  <a:srgbClr val="000000">
                    <a:alpha val="43137"/>
                  </a:srgbClr>
                </a:outerShdw>
              </a:effectLst>
              <a:latin typeface="Arial Black" pitchFamily="34" charset="0"/>
            </a:endParaRPr>
          </a:p>
          <a:p>
            <a:pPr algn="r">
              <a:buNone/>
            </a:pPr>
            <a:endParaRPr lang="es-CO" sz="3000" dirty="0" smtClean="0">
              <a:solidFill>
                <a:schemeClr val="bg1"/>
              </a:solidFill>
              <a:effectLst>
                <a:outerShdw blurRad="38100" dist="38100" dir="2700000" algn="tl">
                  <a:srgbClr val="000000">
                    <a:alpha val="43137"/>
                  </a:srgbClr>
                </a:outerShdw>
              </a:effectLst>
              <a:latin typeface="Arial Black" pitchFamily="34" charset="0"/>
            </a:endParaRPr>
          </a:p>
          <a:p>
            <a:pPr algn="r">
              <a:buNone/>
            </a:pPr>
            <a:endParaRPr lang="es-CO" sz="3000" dirty="0" smtClean="0">
              <a:solidFill>
                <a:schemeClr val="bg1"/>
              </a:solidFill>
              <a:effectLst>
                <a:outerShdw blurRad="38100" dist="38100" dir="2700000" algn="tl">
                  <a:srgbClr val="000000">
                    <a:alpha val="43137"/>
                  </a:srgbClr>
                </a:outerShdw>
              </a:effectLst>
              <a:latin typeface="Arial Black" pitchFamily="34" charset="0"/>
            </a:endParaRPr>
          </a:p>
          <a:p>
            <a:pPr algn="r">
              <a:buNone/>
            </a:pPr>
            <a:endParaRPr lang="es-CO" sz="3000" dirty="0" smtClean="0">
              <a:solidFill>
                <a:schemeClr val="bg1"/>
              </a:solidFill>
              <a:effectLst>
                <a:outerShdw blurRad="38100" dist="38100" dir="2700000" algn="tl">
                  <a:srgbClr val="000000">
                    <a:alpha val="43137"/>
                  </a:srgbClr>
                </a:outerShdw>
              </a:effectLst>
              <a:latin typeface="Arial Black" pitchFamily="34" charset="0"/>
            </a:endParaRPr>
          </a:p>
          <a:p>
            <a:pPr algn="r">
              <a:buNone/>
            </a:pPr>
            <a:endParaRPr lang="es-CO" sz="3000" dirty="0" smtClean="0">
              <a:solidFill>
                <a:schemeClr val="bg1"/>
              </a:solidFill>
              <a:effectLst>
                <a:outerShdw blurRad="38100" dist="38100" dir="2700000" algn="tl">
                  <a:srgbClr val="000000">
                    <a:alpha val="43137"/>
                  </a:srgbClr>
                </a:outerShdw>
              </a:effectLst>
              <a:latin typeface="Arial Black" pitchFamily="34" charset="0"/>
            </a:endParaRPr>
          </a:p>
          <a:p>
            <a:pPr algn="r"/>
            <a:endParaRPr lang="es-CO" sz="24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11 CuadroTexto"/>
          <p:cNvSpPr txBox="1"/>
          <p:nvPr/>
        </p:nvSpPr>
        <p:spPr>
          <a:xfrm>
            <a:off x="4932040" y="3553852"/>
            <a:ext cx="4032448" cy="523220"/>
          </a:xfrm>
          <a:prstGeom prst="rect">
            <a:avLst/>
          </a:prstGeom>
          <a:noFill/>
        </p:spPr>
        <p:txBody>
          <a:bodyPr wrap="square" rtlCol="0">
            <a:spAutoFit/>
          </a:bodyPr>
          <a:lstStyle/>
          <a:p>
            <a:pPr algn="r"/>
            <a:r>
              <a:rPr lang="es-CO" sz="2800" dirty="0" smtClean="0">
                <a:solidFill>
                  <a:schemeClr val="bg1"/>
                </a:solidFill>
                <a:effectLst>
                  <a:outerShdw blurRad="38100" dist="38100" dir="2700000" algn="tl">
                    <a:srgbClr val="000000">
                      <a:alpha val="43137"/>
                    </a:srgbClr>
                  </a:outerShdw>
                </a:effectLst>
                <a:latin typeface="Arial Black" pitchFamily="34" charset="0"/>
              </a:rPr>
              <a:t>96% de cobertura</a:t>
            </a:r>
          </a:p>
        </p:txBody>
      </p:sp>
      <p:pic>
        <p:nvPicPr>
          <p:cNvPr id="10" name="Imagen 8"/>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5724128" y="4766956"/>
            <a:ext cx="1152128" cy="1542364"/>
          </a:xfrm>
          <a:prstGeom prst="rect">
            <a:avLst/>
          </a:prstGeom>
          <a:effectLst>
            <a:outerShdw blurRad="50800" dist="38100" dir="8100000" algn="tr" rotWithShape="0">
              <a:prstClr val="black">
                <a:alpha val="40000"/>
              </a:prstClr>
            </a:outerShdw>
          </a:effectLst>
        </p:spPr>
      </p:pic>
      <p:pic>
        <p:nvPicPr>
          <p:cNvPr id="13" name="Imagen 9"/>
          <p:cNvPicPr>
            <a:picLocks noChangeAspect="1"/>
          </p:cNvPicPr>
          <p:nvPr/>
        </p:nvPicPr>
        <p:blipFill>
          <a:blip r:embed="rId4" cstate="print">
            <a:biLevel thresh="25000"/>
            <a:extLst>
              <a:ext uri="{28A0092B-C50C-407E-A947-70E740481C1C}">
                <a14:useLocalDpi xmlns:a14="http://schemas.microsoft.com/office/drawing/2010/main" xmlns="" val="0"/>
              </a:ext>
            </a:extLst>
          </a:blip>
          <a:stretch>
            <a:fillRect/>
          </a:stretch>
        </p:blipFill>
        <p:spPr>
          <a:xfrm>
            <a:off x="6948264" y="4781094"/>
            <a:ext cx="1368152" cy="1507286"/>
          </a:xfrm>
          <a:prstGeom prst="rect">
            <a:avLst/>
          </a:prstGeom>
          <a:effectLst>
            <a:outerShdw blurRad="63500" sx="102000" sy="102000" algn="ctr" rotWithShape="0">
              <a:prstClr val="black">
                <a:alpha val="40000"/>
              </a:prstClr>
            </a:outerShdw>
          </a:effectLst>
        </p:spPr>
      </p:pic>
      <p:sp>
        <p:nvSpPr>
          <p:cNvPr id="14" name="1 Título"/>
          <p:cNvSpPr txBox="1">
            <a:spLocks/>
          </p:cNvSpPr>
          <p:nvPr/>
        </p:nvSpPr>
        <p:spPr>
          <a:xfrm>
            <a:off x="467544" y="620688"/>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sz="4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Arial" pitchFamily="34" charset="0"/>
              </a:rPr>
              <a:t>230 mil nuevos afiliados al sistema de salud</a:t>
            </a:r>
            <a:endParaRPr kumimoji="0" lang="es-CO" sz="4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Arial" pitchFamily="34" charset="0"/>
            </a:endParaRPr>
          </a:p>
        </p:txBody>
      </p:sp>
      <p:graphicFrame>
        <p:nvGraphicFramePr>
          <p:cNvPr id="9" name="27 Gráfico"/>
          <p:cNvGraphicFramePr/>
          <p:nvPr/>
        </p:nvGraphicFramePr>
        <p:xfrm>
          <a:off x="251520" y="1988840"/>
          <a:ext cx="5184576" cy="4032448"/>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1728192"/>
          </a:xfrm>
        </p:spPr>
        <p:txBody>
          <a:bodyPr>
            <a:normAutofit/>
          </a:bodyPr>
          <a:lstStyle/>
          <a:p>
            <a:r>
              <a:rPr lang="es-CO" dirty="0" smtClean="0">
                <a:solidFill>
                  <a:schemeClr val="bg1"/>
                </a:solidFill>
                <a:effectLst>
                  <a:outerShdw blurRad="38100" dist="38100" dir="2700000" algn="tl">
                    <a:srgbClr val="000000">
                      <a:alpha val="43137"/>
                    </a:srgbClr>
                  </a:outerShdw>
                </a:effectLst>
                <a:latin typeface="Arial Black" pitchFamily="34" charset="0"/>
              </a:rPr>
              <a:t>Menos barreras de acceso</a:t>
            </a:r>
            <a:endParaRPr lang="es-CO" dirty="0">
              <a:solidFill>
                <a:schemeClr val="bg1"/>
              </a:solidFill>
              <a:effectLst>
                <a:outerShdw blurRad="38100" dist="38100" dir="2700000" algn="tl">
                  <a:srgbClr val="000000">
                    <a:alpha val="43137"/>
                  </a:srgbClr>
                </a:outerShdw>
              </a:effectLst>
              <a:latin typeface="Arial Black" pitchFamily="34" charset="0"/>
            </a:endParaRPr>
          </a:p>
        </p:txBody>
      </p:sp>
      <p:sp>
        <p:nvSpPr>
          <p:cNvPr id="8" name="7 CuadroTexto"/>
          <p:cNvSpPr txBox="1"/>
          <p:nvPr/>
        </p:nvSpPr>
        <p:spPr>
          <a:xfrm>
            <a:off x="179512" y="4869160"/>
            <a:ext cx="3995936" cy="1815882"/>
          </a:xfrm>
          <a:prstGeom prst="rect">
            <a:avLst/>
          </a:prstGeom>
          <a:noFill/>
        </p:spPr>
        <p:txBody>
          <a:bodyPr wrap="square" rtlCol="0">
            <a:spAutoFit/>
          </a:bodyPr>
          <a:lstStyle/>
          <a:p>
            <a:pPr marL="173038" indent="-173038" algn="ctr">
              <a:defRPr/>
            </a:pPr>
            <a:r>
              <a:rPr lang="es-CO" sz="40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Portabilidad</a:t>
            </a:r>
          </a:p>
          <a:p>
            <a:pPr marL="173038" indent="-173038" algn="ctr">
              <a:defRPr/>
            </a:pPr>
            <a:r>
              <a:rPr lang="es-CO" dirty="0" smtClean="0">
                <a:solidFill>
                  <a:schemeClr val="bg1"/>
                </a:solidFill>
                <a:latin typeface="Arial" pitchFamily="34" charset="0"/>
                <a:cs typeface="Arial" pitchFamily="34" charset="0"/>
              </a:rPr>
              <a:t>Los colombianos pueden acceder a servicios de salud a través de su misma EPS en cualquier municipio del país</a:t>
            </a:r>
          </a:p>
        </p:txBody>
      </p:sp>
      <p:sp>
        <p:nvSpPr>
          <p:cNvPr id="29700" name="AutoShape 4" descr="data:image/jpeg;base64,/9j/4AAQSkZJRgABAQAAAQABAAD/2wCEAAkGBwgHBhUIBwgUFRQXGR8ZGRgXGCAfHBYiIR4gHhkkHh8wHCgsIxsxICQdIjIoJiotLi4uGh80ODMtNyotMCwBCgoKBQUFDgUFDisZExkrKysrKysrKysrKysrKysrKysrKysrKysrKysrKysrKysrKysrKysrKysrKysrKysrK//AABEIAM8A8wMBIgACEQEDEQH/xAAcAAEAAgMBAQEAAAAAAAAAAAAABwgEBQYDAQL/xABMEAABAwICBQUIDggGAwAAAAABAAIDBAUGEQcSITFBUWFxdLMIEzY3gZGTsRUXIjI1QlJVcnOSobLRFDNUYoKi0tMjJFNjwcIlQ6P/xAAUAQEAAAAAAAAAAAAAAAAAAAAA/8QAFBEBAAAAAAAAAAAAAAAAAAAAAP/aAAwDAQACEQMRAD8AnFERARfl72xsL5HAADMk7gOOfMuCvmmHB9pkMTKx87gciIG6w8jiWtPkcUHfooxodOWEqmbvc8dTEPlPjBH8r3H7lIFnvFtvlH+l2itZKzlYc8jyEbweY7UGciIgIiICIiAoj0kaY4bJUutWGmNlmbsfK7bHGeIA+M7l25A8u0Dbab8Xy4aw0KOgkLZ6nNjXDYWMA/xHA8HbQ0bvfEjcqxIN5d8YYjvMhfcr1O/P4uuWt8jBk0eQLX0d0uNC/Xoq+WM782Pc0/cVhogk7B2me/WaVsF7caqHYDrfrWjlD/jHjk7PPlCsLYb1b8QWtlytVQHxu48QeIcODhyKlikLQvi+XDmKW0U8p/R6giN44Ncdkb+Y57DzE57ggtCiIgIiICIiAiEgDMrhr/pYwhZJTC6vMzxvbA3X/mzDc/4kHcoovpNOuE55u9zU9VGPlOjaQPsyOP3LvbDiC0Yhpf0qy17JW8dU7W8ms05Fp5iAg2aIiAiIgL45wa3WccgF9XF6YrpLadHlTLTuyc8CIHme4Nd5dXWQQrpX0j1OKrg63W2Yto2HIAbO/EH3zv3c9rR0E7d0dIiAtthnEd0wvc23Cz1JY4bx8WQfJe3i37xvBByK1KILj4LxNSYtw+y7UWzPY9meZjePfNP3EcoIPFbxQD3Nt1kZeKmzuJ1XxiUDgCxwafKQ4fZCn5AREQEREFbO6Gq3z46bAXbI4GADnJc4np2jzBRepX7ou3SU+Loq/V9xLCAD+8xxDh5izzqKEBERAX0Eg5gr4vSnglqahtPAwuc4hrQN5JOQHnQXRsVYbjZIK4n9ZEx/2mg/8rOWNbKQUFtio2nZGxrB/CAP+FkoCIiAiLnNIl2fZMEVVwheWubGQ0je1z8mMI5w5wKCFtMekmpvFwfYbLUFtMwlsjmn9e4bHbf9MbgBsO0nPZlFCIgLYWO83CwXJtxtNS6ORvEcRxBHFp5CteiC3mjzF9PjPDzbhG0NkadSVnyHAZ7P3SNo828FdOq39zxdX0mMn2/X9xPEdnK5numnyN1/OrIICIiAuC04UMlbo5nMTczGWSZDkDgHeYEnyLvV41dNDW0j6WqjDmPaWuadzgRkQfIgpEi6bSBg+swbfnUVQ0mJ2Zhk4SN6fljYHDgdu4gnmUBEXvRUlRX1baSihc+R51WtaMy4nkQSr3N9DJLimorgPcxwah6XvaW/cxysOuR0YYQGDcMto5SDM868xG7WO5o5mjIc5zPFdcgIiICIiDj9KODxjHDDqWDITxnXhJ+UBtaTyOGzp1TwVUKmCalqHU9TEWvaS1zXDItIORBHA5q764jH2jSzYy/zLyYagDITMAOtwAe34w8oOwbctiCqaKRbxoXxhb5cqSmjqG8HRvA2cM2u1Tn0ZrX0+ijG88moLG5vO6SMAfz+pBxSlrQRgeW53ZuJbjCRBCc4sxslkHEfusO3P5QGW5wW+wdoKjgmFViyrbJlt7zETqn6T9hI5mgdKmemp4aWnbT00TWMaA1rWjINA2AAcAg9EREBERAXJ6VqB9y0eVlPHvEevs/23CT/AKrrF8c1r2lrhmDsIPFBR1F2ulHA1Rg29nvUZNLISYX7Tlx1HH5Q594GfKBxSAiL9wxSTyiGGMuc4gBoGZcTsAA4nNBI2gC3uq9IDakN2QxPfnyZjvY8vuj5irNLgtD+CX4Qw+X17AKmfJ0g36gGeozPlGZJy4uI2gArvUBERARQ1pd0q1NnrnWDDTwJGjKWbeWE/FZw1st525Z5bCNkL1OJr/Vyd8qb3UuPKZnn/sgt9erNbr9b3UF3pGyxu3tdw5wd4dzggqJb1oCpJZjJZL06NvyJWa+XQ4FuzpBPOoV9nLv86z+ld+aezl3+dZ/Su/NBLdH3P1UZB+m4gYG8dSIknzuGX3qT8G4AsGD2a1spy6UjIzSbXkcgOQDRzNAz2Z5qqvs5d/nWf0rvzT2cu/zrP6V35oLpoqWtv15a7WbdpwfrX/muzwTpbv8AYKwMutS+qpyfdNkcXSNHEseTnnzEkHLLZvAWfReNFVQV1Iyro5Q+N7Q5rhucCMwV7IPKqqIaSmdU1UrWMaC5znHINA2kk8AodxNp4pKWrdT4dtvfmj/2yOLQTzMyzLeckHmXzujcQ1FNSQWCmlybKDJKOLg0jvY+jrax6Wt5NsCIJU9vnFX7DR+jk/vJ7fGKv2Kj9HJ/dUVoglT2+MVfsVH6OT+6nt8Yq/YqP0cn91RWiCVPb4xV+xUfo5P7qe3xir9io/Ryf3VFaIJht2n68xu/8lZoJB/tudGfvL/UpfwZjSzYxojPapvdt9/E7Y+PpHEc4zHlzCp+t/gXEVRhfFENzgkyaHBsg4OYSNcHybRzgHgguIiIgIop0v6T5cMzewthLTUFucjzt7xn70Bu4vI27dgGWw57IKrMU4hrZO+Vd8qXHnlfkOgZ5DyILg3O3UV2oXUVypWyRu3teMweTy8Qd4Kia/aBLdUTGWxXV8IPxJG64HMHZggdOsVB/s5d/nWf0rvzT2cu/wA6z+ld+aCWabuf6wyf5rEEYb+7ESfvcFJODNG2HsIvFRSQGSf/AFpci4cuqMsm8RsGeRyJKq77OXf51n9K7809nLv86z+ld+aC6aKlgvt4BzF1n9K7811eEdKuJcPVgdU1r6mL40czy45fuvOZafOOYoLUIsKzXWjvdqjudul1o5G6zT6weQg5gjgQQiCml2rXXK6y18g2yyOkPS5xcfWsREQEREBERAREQWl0G1L6jRvA2Q+8dI0dGuSPXl5F3yjrQJ4uo/rJPxKRUFb+6M8OY+rM7SVRYpT7ovw6j6sztJFFiAiIgIiICIiAiIgu3bznQRk/Ib6gshY9u+D4/oN9QWQgp1jyqkrca1k8p2mokHQA4taPIAB5FoVt8X+FlX1iXtHLUICIiAiIgIiIOos2OrzZray30b26jM8s8+JLjx5SV8XMIgIiICIiAiIgIiILPaBPF1H9ZJ+JSKo60CeLqP6yT8SkVBW/ui/DqPqzO0kUWKU+6L8Oo+rM7SRRYgIiICIiAiIgIiILt274Pj+g31BZCx7d8Hx/Qb6gshBTPF/hZV9Yl7Ry1C2+L/Cyr6xL2jlqEBERAREQEREBERAREQEREBERAREQWe0CeLqP6yT8SkVR1oE8XUf1kn4lIqCt/dF+HUfVmdpIosUp90X4dR9WZ2kiixAREQEREBERAREQXbt3wfH9BvqCyFj274Pj+g31BZCCmeL/AAsq+sS9o5ahbfF/hZV9Yl7Ry1CAiIgIiICIiAiIgIvSeGSnndBM3JzSWkchByK80BERAREQEREFntAni6j+sk/EpFUeaBmObo5iLhvkkI5/dEesFSGgrf3Rfh1H1ZnaSKLFKfdF+HUfVmdpIosQEREBERAREQEREF27d8Hx/Qb6gshY9u+D4/oN9QWQgpni/wALKvrEvaOWoW4xi0sxdWNcNoqJR/8ARy06AiIgIiICIiAi946OqlZrxUzyDxDSR6kQSBplwPWWDEMl1poXOpp3GTXA2Rucc3NceG0+5z3ggbSCo4V354YqiEw1ETXNcMnNcMw4HeCOIUEaf8NWSy0NNU2m2Rwue9wd3tuqCAARsGz7kELoiICIiAtlh+xXHEV0bbrTTl73eZo3FzjwaOJW30YW6ju2O6ahuMAkje52s07jkxxGflAVrLTZ7ZZoTDabfFC07SI2ButznIbT0oPDC1khw3h6Gz0zs2xNyzyy1iSS45cM3EnyraoiCuvdH0sjMXQVRHuX04aOlr3l33Ob51EytTpbwScY4fzo2/5mHN0W3LXzy12E7tuQyJ3EDaBmqvV1FVW6rdSV1O6ORhyc1wyIPOEGOiIgIiICIiAv3FG+aURRNzJIAA4k7l+FKuhjR5V3a7x367Urm00ZD49bZ354ObMhxYDtJ3HIDbtyCxNLGYaZsRPvWgeYZL1REFddOmCKygvj8R0MLnwTbZCBn3p+463I07CDykjkziZXie1r2lr2gg7CDxUJ6e8MWK0YYirrVaYYZDUNYTG0NzaWSEjIZDeBw4IIJREQEREBZdqtldeK5tDbKV0sjjkGtGZ6TyDlJ2Dis7BtJBX4tpKOrjDo3zxtc0/GBeAR5lbiz2Cz2NpFotkMOeQcY2AF2W7M5ZnyoNHhHAlvseHIbdVMEj2N927lcSXOy5gSQOYBF1yIChrulfgek+sf+EKZVDXdK/A9J9Y/8IQQCiIgIiIOz0O+Mqj+k7s3q2Cqfod8ZVH9J3ZvVsEBERAWrvGHbLeyDd7VDMQMg57AXAcgdlmB0FbREFNMYUkFBi2ro6SPVjjqJWNaPigPIA8y0632PvDmu61N2jloUBERAREQWO0M4Sw9WYGgudZZoZJnGTN8jA8nKRzW78wNgG7kUqAADIBcLoP8WVL0y9s9d2gIiICinuj/AAJh603s5VKyinuj/AmHrTezlQVyREQEREG/wB4c0PWYu0ariKneAPDmh6zF2jVcRAREQFDXdK/A9J9Y/wDCFMqhrulfgek+sf8AhCCAUREBERB2eh3xlUf0ndm9WwVT9DvjKo/pO7N6tggIiICIiCnWPvDmu61N2jloVvsfeHNd1qbtHLQoCIiAiIgtRoP8WVL0y9s9d2uE0H+LKl6Ze2eu7QEREBRT3R/gTD1pvZyqVlFPdH+BMPWm9nKgrkiIgIiIN/gDw5oesxdo1XEVO8AeHND1mLtGq4iAiIgKJe6OoXz4UgrGNJEc2TsuAc07TzZho/iClpYl1t1Ld7bJbq+LWjkaWuHKDych4g8CAUFJ0UqYn0IYgoKtzrAW1MW9ubmskA5HAkAkcoO3kG5c57V2NvmCT7TP60HHIux9q7G3zBJ9pn9ay7dogxrWzaj7Y2IfKkkaAPICXeYIP3oMoH1ukaGRu6Jr5HdGqWD+ZzVaRclo6wLRYItjoIJTJLIQZJCMs8hsDRwYNp2knMnbuA61AREQEREFOsfeHNd1qbtHLQrfY+8Oa7rU3aOWhQEREBERBajQf4sqXpl7Z67tcJoP8WVL0y9s9d2gIiICjfT9b312j8zRg/4MrJDlybYz5Pd5+RSQvKqp4aumdTVUQcx7S1zTtDgRkQebJBSFFLmL9B93pKwy4XcJ4jtDHODZGc2Zya4c+YPNy8p7V2NvmCT7TP60HHIux9q7G3zBJ9pn9ayKHRHjarl1DaO9ji6SRgA/mJ8wKDD0UW99y0hUkTQfcyCQkcBH7vbzZgDyq2y4bRlo7pMEUzppJRLUyAB8mWQaN+qzjq55Zk78gchkAO5QEREBERAREQEREBERAREQEREFUdMdsda9IlS3vWq2QiVp+VrgFxH8euOkFcUrZaScB0mOLa2N03e548zHJlnv3tcOLTs5wQDyg1uxPgu+4XeRd6QNaDkHNe1wdyEZHPI79oB5QEHPIiICLJt9DU3KrFLRR6z3bhmBn5SQFM2jTQ5UxVrLxisNaGEOZACHaxBzaXuBI1eOqM8+OW0EJN0ZWx1nwFSUckZa7vYe4EZEF5MjgRwILssuGS6dEQEREBERAREQEREBERAREQf/2Q=="/>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29702" name="AutoShape 6" descr="data:image/jpeg;base64,/9j/4AAQSkZJRgABAQAAAQABAAD/2wCEAAkGBwgHBhUIBwgUFRQXGR8ZGRgXGCAfHBYiIR4gHhkkHh8wHCgsIxsxICQdIjIoJiotLi4uGh80ODMtNyotMCwBCgoKBQUFDgUFDisZExkrKysrKysrKysrKysrKysrKysrKysrKysrKysrKysrKysrKysrKysrKysrKysrKysrK//AABEIAM8A8wMBIgACEQEDEQH/xAAcAAEAAgMBAQEAAAAAAAAAAAAABwgEBQYDAQL/xABMEAABAwICBQUIDggGAwAAAAABAAIDBAUGEQcSITFBUWFxdLMIEzY3gZGTsRUXIjI1QlJVcnOSobLRFDNUYoKi0tMjJFNjwcIlQ6P/xAAUAQEAAAAAAAAAAAAAAAAAAAAA/8QAFBEBAAAAAAAAAAAAAAAAAAAAAP/aAAwDAQACEQMRAD8AnFERARfl72xsL5HAADMk7gOOfMuCvmmHB9pkMTKx87gciIG6w8jiWtPkcUHfooxodOWEqmbvc8dTEPlPjBH8r3H7lIFnvFtvlH+l2itZKzlYc8jyEbweY7UGciIgIiICIiAoj0kaY4bJUutWGmNlmbsfK7bHGeIA+M7l25A8u0Dbab8Xy4aw0KOgkLZ6nNjXDYWMA/xHA8HbQ0bvfEjcqxIN5d8YYjvMhfcr1O/P4uuWt8jBk0eQLX0d0uNC/Xoq+WM782Pc0/cVhogk7B2me/WaVsF7caqHYDrfrWjlD/jHjk7PPlCsLYb1b8QWtlytVQHxu48QeIcODhyKlikLQvi+XDmKW0U8p/R6giN44Ncdkb+Y57DzE57ggtCiIgIiICIiAiEgDMrhr/pYwhZJTC6vMzxvbA3X/mzDc/4kHcoovpNOuE55u9zU9VGPlOjaQPsyOP3LvbDiC0Yhpf0qy17JW8dU7W8ms05Fp5iAg2aIiAiIgL45wa3WccgF9XF6YrpLadHlTLTuyc8CIHme4Nd5dXWQQrpX0j1OKrg63W2Yto2HIAbO/EH3zv3c9rR0E7d0dIiAtthnEd0wvc23Cz1JY4bx8WQfJe3i37xvBByK1KILj4LxNSYtw+y7UWzPY9meZjePfNP3EcoIPFbxQD3Nt1kZeKmzuJ1XxiUDgCxwafKQ4fZCn5AREQEREFbO6Gq3z46bAXbI4GADnJc4np2jzBRepX7ou3SU+Loq/V9xLCAD+8xxDh5izzqKEBERAX0Eg5gr4vSnglqahtPAwuc4hrQN5JOQHnQXRsVYbjZIK4n9ZEx/2mg/8rOWNbKQUFtio2nZGxrB/CAP+FkoCIiAiLnNIl2fZMEVVwheWubGQ0je1z8mMI5w5wKCFtMekmpvFwfYbLUFtMwlsjmn9e4bHbf9MbgBsO0nPZlFCIgLYWO83CwXJtxtNS6ORvEcRxBHFp5CteiC3mjzF9PjPDzbhG0NkadSVnyHAZ7P3SNo828FdOq39zxdX0mMn2/X9xPEdnK5numnyN1/OrIICIiAuC04UMlbo5nMTczGWSZDkDgHeYEnyLvV41dNDW0j6WqjDmPaWuadzgRkQfIgpEi6bSBg+swbfnUVQ0mJ2Zhk4SN6fljYHDgdu4gnmUBEXvRUlRX1baSihc+R51WtaMy4nkQSr3N9DJLimorgPcxwah6XvaW/cxysOuR0YYQGDcMto5SDM868xG7WO5o5mjIc5zPFdcgIiICIiDj9KODxjHDDqWDITxnXhJ+UBtaTyOGzp1TwVUKmCalqHU9TEWvaS1zXDItIORBHA5q764jH2jSzYy/zLyYagDITMAOtwAe34w8oOwbctiCqaKRbxoXxhb5cqSmjqG8HRvA2cM2u1Tn0ZrX0+ijG88moLG5vO6SMAfz+pBxSlrQRgeW53ZuJbjCRBCc4sxslkHEfusO3P5QGW5wW+wdoKjgmFViyrbJlt7zETqn6T9hI5mgdKmemp4aWnbT00TWMaA1rWjINA2AAcAg9EREBERAXJ6VqB9y0eVlPHvEevs/23CT/AKrrF8c1r2lrhmDsIPFBR1F2ulHA1Rg29nvUZNLISYX7Tlx1HH5Q594GfKBxSAiL9wxSTyiGGMuc4gBoGZcTsAA4nNBI2gC3uq9IDakN2QxPfnyZjvY8vuj5irNLgtD+CX4Qw+X17AKmfJ0g36gGeozPlGZJy4uI2gArvUBERARQ1pd0q1NnrnWDDTwJGjKWbeWE/FZw1st525Z5bCNkL1OJr/Vyd8qb3UuPKZnn/sgt9erNbr9b3UF3pGyxu3tdw5wd4dzggqJb1oCpJZjJZL06NvyJWa+XQ4FuzpBPOoV9nLv86z+ld+aezl3+dZ/Su/NBLdH3P1UZB+m4gYG8dSIknzuGX3qT8G4AsGD2a1spy6UjIzSbXkcgOQDRzNAz2Z5qqvs5d/nWf0rvzT2cu/zrP6V35oLpoqWtv15a7WbdpwfrX/muzwTpbv8AYKwMutS+qpyfdNkcXSNHEseTnnzEkHLLZvAWfReNFVQV1Iyro5Q+N7Q5rhucCMwV7IPKqqIaSmdU1UrWMaC5znHINA2kk8AodxNp4pKWrdT4dtvfmj/2yOLQTzMyzLeckHmXzujcQ1FNSQWCmlybKDJKOLg0jvY+jrax6Wt5NsCIJU9vnFX7DR+jk/vJ7fGKv2Kj9HJ/dUVoglT2+MVfsVH6OT+6nt8Yq/YqP0cn91RWiCVPb4xV+xUfo5P7qe3xir9io/Ryf3VFaIJht2n68xu/8lZoJB/tudGfvL/UpfwZjSzYxojPapvdt9/E7Y+PpHEc4zHlzCp+t/gXEVRhfFENzgkyaHBsg4OYSNcHybRzgHgguIiIgIop0v6T5cMzewthLTUFucjzt7xn70Bu4vI27dgGWw57IKrMU4hrZO+Vd8qXHnlfkOgZ5DyILg3O3UV2oXUVypWyRu3teMweTy8Qd4Kia/aBLdUTGWxXV8IPxJG64HMHZggdOsVB/s5d/nWf0rvzT2cu/wA6z+ld+aCWabuf6wyf5rEEYb+7ESfvcFJODNG2HsIvFRSQGSf/AFpci4cuqMsm8RsGeRyJKq77OXf51n9K7809nLv86z+ld+aC6aKlgvt4BzF1n9K7811eEdKuJcPVgdU1r6mL40czy45fuvOZafOOYoLUIsKzXWjvdqjudul1o5G6zT6weQg5gjgQQiCml2rXXK6y18g2yyOkPS5xcfWsREQEREBERAREQWl0G1L6jRvA2Q+8dI0dGuSPXl5F3yjrQJ4uo/rJPxKRUFb+6M8OY+rM7SVRYpT7ovw6j6sztJFFiAiIgIiICIiAiIgu3bznQRk/Ib6gshY9u+D4/oN9QWQgp1jyqkrca1k8p2mokHQA4taPIAB5FoVt8X+FlX1iXtHLUICIiAiIgIiIOos2OrzZray30b26jM8s8+JLjx5SV8XMIgIiICIiAiIgIiILPaBPF1H9ZJ+JSKo60CeLqP6yT8SkVBW/ui/DqPqzO0kUWKU+6L8Oo+rM7SRRYgIiICIiAiIgIiILt274Pj+g31BZCx7d8Hx/Qb6gshBTPF/hZV9Yl7Ry1C2+L/Cyr6xL2jlqEBERAREQEREBERAREQEREBERAREQWe0CeLqP6yT8SkVR1oE8XUf1kn4lIqCt/dF+HUfVmdpIosUp90X4dR9WZ2kiixAREQEREBERAREQXbt3wfH9BvqCyFj274Pj+g31BZCCmeL/AAsq+sS9o5ahbfF/hZV9Yl7Ry1CAiIgIiICIiAiIgIvSeGSnndBM3JzSWkchByK80BERAREQEREFntAni6j+sk/EpFUeaBmObo5iLhvkkI5/dEesFSGgrf3Rfh1H1ZnaSKLFKfdF+HUfVmdpIosQEREBERAREQEREF27d8Hx/Qb6gshY9u+D4/oN9QWQgpni/wALKvrEvaOWoW4xi0sxdWNcNoqJR/8ARy06AiIgIiICIiAi946OqlZrxUzyDxDSR6kQSBplwPWWDEMl1poXOpp3GTXA2Rucc3NceG0+5z3ggbSCo4V354YqiEw1ETXNcMnNcMw4HeCOIUEaf8NWSy0NNU2m2Rwue9wd3tuqCAARsGz7kELoiICIiAtlh+xXHEV0bbrTTl73eZo3FzjwaOJW30YW6ju2O6ahuMAkje52s07jkxxGflAVrLTZ7ZZoTDabfFC07SI2ButznIbT0oPDC1khw3h6Gz0zs2xNyzyy1iSS45cM3EnyraoiCuvdH0sjMXQVRHuX04aOlr3l33Ob51EytTpbwScY4fzo2/5mHN0W3LXzy12E7tuQyJ3EDaBmqvV1FVW6rdSV1O6ORhyc1wyIPOEGOiIgIiICIiAv3FG+aURRNzJIAA4k7l+FKuhjR5V3a7x367Urm00ZD49bZ354ObMhxYDtJ3HIDbtyCxNLGYaZsRPvWgeYZL1REFddOmCKygvj8R0MLnwTbZCBn3p+463I07CDykjkziZXie1r2lr2gg7CDxUJ6e8MWK0YYirrVaYYZDUNYTG0NzaWSEjIZDeBw4IIJREQEREBZdqtldeK5tDbKV0sjjkGtGZ6TyDlJ2Dis7BtJBX4tpKOrjDo3zxtc0/GBeAR5lbiz2Cz2NpFotkMOeQcY2AF2W7M5ZnyoNHhHAlvseHIbdVMEj2N927lcSXOy5gSQOYBF1yIChrulfgek+sf+EKZVDXdK/A9J9Y/8IQQCiIgIiIOz0O+Mqj+k7s3q2Cqfod8ZVH9J3ZvVsEBERAWrvGHbLeyDd7VDMQMg57AXAcgdlmB0FbREFNMYUkFBi2ro6SPVjjqJWNaPigPIA8y0632PvDmu61N2jloUBERAREQWO0M4Sw9WYGgudZZoZJnGTN8jA8nKRzW78wNgG7kUqAADIBcLoP8WVL0y9s9d2gIiICinuj/AAJh603s5VKyinuj/AmHrTezlQVyREQEREG/wB4c0PWYu0ariKneAPDmh6zF2jVcRAREQFDXdK/A9J9Y/wDCFMqhrulfgek+sf8AhCCAUREBERB2eh3xlUf0ndm9WwVT9DvjKo/pO7N6tggIiICIiCnWPvDmu61N2jloVvsfeHNd1qbtHLQoCIiAiIgtRoP8WVL0y9s9d2uE0H+LKl6Ze2eu7QEREBRT3R/gTD1pvZyqVlFPdH+BMPWm9nKgrkiIgIiIN/gDw5oesxdo1XEVO8AeHND1mLtGq4iAiIgKJe6OoXz4UgrGNJEc2TsuAc07TzZho/iClpYl1t1Ld7bJbq+LWjkaWuHKDych4g8CAUFJ0UqYn0IYgoKtzrAW1MW9ubmskA5HAkAkcoO3kG5c57V2NvmCT7TP60HHIux9q7G3zBJ9pn9ay7dogxrWzaj7Y2IfKkkaAPICXeYIP3oMoH1ukaGRu6Jr5HdGqWD+ZzVaRclo6wLRYItjoIJTJLIQZJCMs8hsDRwYNp2knMnbuA61AREQEREFOsfeHNd1qbtHLQrfY+8Oa7rU3aOWhQEREBERBajQf4sqXpl7Z67tcJoP8WVL0y9s9d2gIiICjfT9b312j8zRg/4MrJDlybYz5Pd5+RSQvKqp4aumdTVUQcx7S1zTtDgRkQebJBSFFLmL9B93pKwy4XcJ4jtDHODZGc2Zya4c+YPNy8p7V2NvmCT7TP60HHIux9q7G3zBJ9pn9ayKHRHjarl1DaO9ji6SRgA/mJ8wKDD0UW99y0hUkTQfcyCQkcBH7vbzZgDyq2y4bRlo7pMEUzppJRLUyAB8mWQaN+qzjq55Zk78gchkAO5QEREBERAREQEREBERAREQEREFUdMdsda9IlS3vWq2QiVp+VrgFxH8euOkFcUrZaScB0mOLa2N03e548zHJlnv3tcOLTs5wQDyg1uxPgu+4XeRd6QNaDkHNe1wdyEZHPI79oB5QEHPIiICLJt9DU3KrFLRR6z3bhmBn5SQFM2jTQ5UxVrLxisNaGEOZACHaxBzaXuBI1eOqM8+OW0EJN0ZWx1nwFSUckZa7vYe4EZEF5MjgRwILssuGS6dEQEREBERAREQEREBERAREQf/2Q=="/>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29" name="28 CuadroTexto"/>
          <p:cNvSpPr txBox="1"/>
          <p:nvPr/>
        </p:nvSpPr>
        <p:spPr>
          <a:xfrm>
            <a:off x="4824536" y="4797152"/>
            <a:ext cx="3635896" cy="1815882"/>
          </a:xfrm>
          <a:prstGeom prst="rect">
            <a:avLst/>
          </a:prstGeom>
          <a:noFill/>
        </p:spPr>
        <p:txBody>
          <a:bodyPr wrap="square" rtlCol="0">
            <a:spAutoFit/>
          </a:bodyPr>
          <a:lstStyle/>
          <a:p>
            <a:pPr marL="173038" indent="-173038" algn="ctr">
              <a:defRPr/>
            </a:pPr>
            <a:r>
              <a:rPr lang="es-CO" sz="40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Movilidad</a:t>
            </a:r>
          </a:p>
          <a:p>
            <a:pPr marL="173038" indent="-173038" algn="ctr">
              <a:defRPr/>
            </a:pPr>
            <a:r>
              <a:rPr lang="es-CO" dirty="0" smtClean="0">
                <a:solidFill>
                  <a:schemeClr val="bg1"/>
                </a:solidFill>
                <a:latin typeface="Arial" pitchFamily="34" charset="0"/>
                <a:cs typeface="Arial" pitchFamily="34" charset="0"/>
              </a:rPr>
              <a:t>Los colombianos de niveles I y II del SISBEN puede moverse entre el régimen subsidiado y el contributivo sin cambiar de EPS</a:t>
            </a:r>
          </a:p>
        </p:txBody>
      </p:sp>
      <p:grpSp>
        <p:nvGrpSpPr>
          <p:cNvPr id="21" name="20 Grupo"/>
          <p:cNvGrpSpPr/>
          <p:nvPr/>
        </p:nvGrpSpPr>
        <p:grpSpPr>
          <a:xfrm>
            <a:off x="971600" y="2204864"/>
            <a:ext cx="7128792" cy="2467739"/>
            <a:chOff x="971600" y="1988840"/>
            <a:chExt cx="7704856" cy="3043803"/>
          </a:xfrm>
        </p:grpSpPr>
        <p:pic>
          <p:nvPicPr>
            <p:cNvPr id="29698" name="Picture 2" descr="http://4.bp.blogspot.com/-G9DrWlpShuU/TVM8KofzpiI/AAAAAAAAIFc/CaVjcU0-M7s/s1600/Mapa%2BPolitico%2Bde%2BColombia%2B-%2BSilueta.jpg">
              <a:hlinkClick r:id="rId2"/>
            </p:cNvPr>
            <p:cNvPicPr>
              <a:picLocks noChangeAspect="1" noChangeArrowheads="1"/>
            </p:cNvPicPr>
            <p:nvPr/>
          </p:nvPicPr>
          <p:blipFill>
            <a:blip r:embed="rId3" cstate="print">
              <a:grayscl/>
            </a:blip>
            <a:srcRect r="13514"/>
            <a:stretch>
              <a:fillRect/>
            </a:stretch>
          </p:blipFill>
          <p:spPr bwMode="auto">
            <a:xfrm>
              <a:off x="971600" y="1988840"/>
              <a:ext cx="2304256" cy="3043803"/>
            </a:xfrm>
            <a:prstGeom prst="rect">
              <a:avLst/>
            </a:prstGeom>
            <a:noFill/>
          </p:spPr>
        </p:pic>
        <p:pic>
          <p:nvPicPr>
            <p:cNvPr id="29704" name="Picture 8" descr="http://brigade.codeforamerica.org/assets/openimpact/icon_community.png">
              <a:hlinkClick r:id="rId4"/>
            </p:cNvPr>
            <p:cNvPicPr>
              <a:picLocks noChangeAspect="1" noChangeArrowheads="1"/>
            </p:cNvPicPr>
            <p:nvPr/>
          </p:nvPicPr>
          <p:blipFill>
            <a:blip r:embed="rId5" cstate="print">
              <a:duotone>
                <a:schemeClr val="accent5">
                  <a:shade val="45000"/>
                  <a:satMod val="135000"/>
                </a:schemeClr>
                <a:prstClr val="white"/>
              </a:duotone>
            </a:blip>
            <a:srcRect l="70669" t="3848" b="5742"/>
            <a:stretch>
              <a:fillRect/>
            </a:stretch>
          </p:blipFill>
          <p:spPr bwMode="auto">
            <a:xfrm flipH="1">
              <a:off x="1259632" y="3573016"/>
              <a:ext cx="492187" cy="1296144"/>
            </a:xfrm>
            <a:prstGeom prst="rect">
              <a:avLst/>
            </a:prstGeom>
            <a:ln>
              <a:noFill/>
            </a:ln>
            <a:effectLst>
              <a:outerShdw blurRad="292100" dist="139700" dir="2700000" algn="tl" rotWithShape="0">
                <a:srgbClr val="333333">
                  <a:alpha val="65000"/>
                </a:srgbClr>
              </a:outerShdw>
            </a:effectLst>
          </p:spPr>
        </p:pic>
        <p:pic>
          <p:nvPicPr>
            <p:cNvPr id="17" name="Picture 8" descr="http://brigade.codeforamerica.org/assets/openimpact/icon_community.png">
              <a:hlinkClick r:id="rId4"/>
            </p:cNvPr>
            <p:cNvPicPr>
              <a:picLocks noChangeAspect="1" noChangeArrowheads="1"/>
            </p:cNvPicPr>
            <p:nvPr/>
          </p:nvPicPr>
          <p:blipFill>
            <a:blip r:embed="rId5" cstate="print">
              <a:duotone>
                <a:schemeClr val="accent5">
                  <a:shade val="45000"/>
                  <a:satMod val="135000"/>
                </a:schemeClr>
                <a:prstClr val="white"/>
              </a:duotone>
            </a:blip>
            <a:srcRect l="70669" t="3848" b="5742"/>
            <a:stretch>
              <a:fillRect/>
            </a:stretch>
          </p:blipFill>
          <p:spPr bwMode="auto">
            <a:xfrm flipH="1">
              <a:off x="2267744" y="2276872"/>
              <a:ext cx="492187" cy="1296144"/>
            </a:xfrm>
            <a:prstGeom prst="rect">
              <a:avLst/>
            </a:prstGeom>
            <a:ln>
              <a:noFill/>
            </a:ln>
            <a:effectLst>
              <a:outerShdw blurRad="292100" dist="139700" dir="2700000" algn="tl" rotWithShape="0">
                <a:srgbClr val="333333">
                  <a:alpha val="65000"/>
                </a:srgbClr>
              </a:outerShdw>
            </a:effectLst>
          </p:spPr>
        </p:pic>
        <p:cxnSp>
          <p:nvCxnSpPr>
            <p:cNvPr id="19" name="18 Forma"/>
            <p:cNvCxnSpPr>
              <a:endCxn id="17" idx="0"/>
            </p:cNvCxnSpPr>
            <p:nvPr/>
          </p:nvCxnSpPr>
          <p:spPr>
            <a:xfrm rot="5400000" flipH="1" flipV="1">
              <a:off x="1346674" y="2405854"/>
              <a:ext cx="1296144" cy="1038181"/>
            </a:xfrm>
            <a:prstGeom prst="curvedConnector3">
              <a:avLst>
                <a:gd name="adj1" fmla="val 101037"/>
              </a:avLst>
            </a:prstGeom>
            <a:ln w="41275" cap="rnd" cmpd="sng">
              <a:solidFill>
                <a:srgbClr val="FF9933"/>
              </a:solidFill>
              <a:prstDash val="sysDash"/>
              <a:headEnd w="lg" len="lg"/>
              <a:tailEnd type="arrow" w="lg" len="lg"/>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34" name="33 Rectángulo"/>
            <p:cNvSpPr/>
            <p:nvPr/>
          </p:nvSpPr>
          <p:spPr>
            <a:xfrm>
              <a:off x="4788024" y="2132856"/>
              <a:ext cx="3888432" cy="2736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33" name="18 Forma"/>
            <p:cNvCxnSpPr>
              <a:stCxn id="32" idx="0"/>
              <a:endCxn id="31" idx="0"/>
            </p:cNvCxnSpPr>
            <p:nvPr/>
          </p:nvCxnSpPr>
          <p:spPr>
            <a:xfrm rot="5400000" flipH="1" flipV="1">
              <a:off x="6762309" y="1700808"/>
              <a:ext cx="12700" cy="2304256"/>
            </a:xfrm>
            <a:prstGeom prst="curvedConnector3">
              <a:avLst>
                <a:gd name="adj1" fmla="val 1800000"/>
              </a:avLst>
            </a:prstGeom>
            <a:ln w="41275" cap="rnd" cmpd="sng">
              <a:solidFill>
                <a:srgbClr val="FF9933"/>
              </a:solidFill>
              <a:prstDash val="sysDash"/>
              <a:headEnd w="lg" len="lg"/>
              <a:tailEnd type="arrow" w="lg" len="lg"/>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pic>
          <p:nvPicPr>
            <p:cNvPr id="31" name="Picture 8" descr="http://brigade.codeforamerica.org/assets/openimpact/icon_community.png">
              <a:hlinkClick r:id="rId4"/>
            </p:cNvPr>
            <p:cNvPicPr>
              <a:picLocks noChangeAspect="1" noChangeArrowheads="1"/>
            </p:cNvPicPr>
            <p:nvPr/>
          </p:nvPicPr>
          <p:blipFill>
            <a:blip r:embed="rId5" cstate="print">
              <a:duotone>
                <a:schemeClr val="accent5">
                  <a:shade val="45000"/>
                  <a:satMod val="135000"/>
                </a:schemeClr>
                <a:prstClr val="white"/>
              </a:duotone>
            </a:blip>
            <a:srcRect l="70669" t="3848" b="5742"/>
            <a:stretch>
              <a:fillRect/>
            </a:stretch>
          </p:blipFill>
          <p:spPr bwMode="auto">
            <a:xfrm flipH="1">
              <a:off x="7668344" y="2852936"/>
              <a:ext cx="492187" cy="1296144"/>
            </a:xfrm>
            <a:prstGeom prst="rect">
              <a:avLst/>
            </a:prstGeom>
            <a:ln>
              <a:noFill/>
            </a:ln>
            <a:effectLst>
              <a:outerShdw blurRad="292100" dist="139700" dir="2700000" algn="tl" rotWithShape="0">
                <a:srgbClr val="333333">
                  <a:alpha val="65000"/>
                </a:srgbClr>
              </a:outerShdw>
            </a:effectLst>
          </p:spPr>
        </p:pic>
        <p:pic>
          <p:nvPicPr>
            <p:cNvPr id="32" name="Picture 8" descr="http://brigade.codeforamerica.org/assets/openimpact/icon_community.png">
              <a:hlinkClick r:id="rId4"/>
            </p:cNvPr>
            <p:cNvPicPr>
              <a:picLocks noChangeAspect="1" noChangeArrowheads="1"/>
            </p:cNvPicPr>
            <p:nvPr/>
          </p:nvPicPr>
          <p:blipFill>
            <a:blip r:embed="rId5" cstate="print">
              <a:duotone>
                <a:schemeClr val="accent5">
                  <a:shade val="45000"/>
                  <a:satMod val="135000"/>
                </a:schemeClr>
                <a:prstClr val="white"/>
              </a:duotone>
            </a:blip>
            <a:srcRect l="70669" t="3848" b="5742"/>
            <a:stretch>
              <a:fillRect/>
            </a:stretch>
          </p:blipFill>
          <p:spPr bwMode="auto">
            <a:xfrm flipH="1">
              <a:off x="5364088" y="2852936"/>
              <a:ext cx="492187" cy="1296144"/>
            </a:xfrm>
            <a:prstGeom prst="rect">
              <a:avLst/>
            </a:prstGeom>
            <a:ln>
              <a:noFill/>
            </a:ln>
            <a:effectLst>
              <a:outerShdw blurRad="292100" dist="139700" dir="2700000" algn="tl" rotWithShape="0">
                <a:srgbClr val="333333">
                  <a:alpha val="65000"/>
                </a:srgbClr>
              </a:outerShdw>
            </a:effectLst>
          </p:spPr>
        </p:pic>
        <p:sp>
          <p:nvSpPr>
            <p:cNvPr id="36" name="35 CuadroTexto"/>
            <p:cNvSpPr txBox="1"/>
            <p:nvPr/>
          </p:nvSpPr>
          <p:spPr>
            <a:xfrm>
              <a:off x="4862941" y="4365104"/>
              <a:ext cx="1556535" cy="379624"/>
            </a:xfrm>
            <a:prstGeom prst="rect">
              <a:avLst/>
            </a:prstGeom>
            <a:noFill/>
          </p:spPr>
          <p:txBody>
            <a:bodyPr wrap="square" rtlCol="0">
              <a:spAutoFit/>
            </a:bodyPr>
            <a:lstStyle/>
            <a:p>
              <a:r>
                <a:rPr lang="es-CO" sz="1400" dirty="0" smtClean="0">
                  <a:latin typeface="Arial" pitchFamily="34" charset="0"/>
                  <a:cs typeface="Arial" pitchFamily="34" charset="0"/>
                </a:rPr>
                <a:t>Contributivo</a:t>
              </a:r>
              <a:endParaRPr lang="es-CO" sz="1400" dirty="0">
                <a:latin typeface="Arial" pitchFamily="34" charset="0"/>
                <a:cs typeface="Arial" pitchFamily="34" charset="0"/>
              </a:endParaRPr>
            </a:p>
          </p:txBody>
        </p:sp>
        <p:sp>
          <p:nvSpPr>
            <p:cNvPr id="39" name="38 CuadroTexto"/>
            <p:cNvSpPr txBox="1"/>
            <p:nvPr/>
          </p:nvSpPr>
          <p:spPr>
            <a:xfrm>
              <a:off x="7452320" y="4417367"/>
              <a:ext cx="1152128" cy="379624"/>
            </a:xfrm>
            <a:prstGeom prst="rect">
              <a:avLst/>
            </a:prstGeom>
            <a:noFill/>
          </p:spPr>
          <p:txBody>
            <a:bodyPr wrap="square" rtlCol="0">
              <a:spAutoFit/>
            </a:bodyPr>
            <a:lstStyle/>
            <a:p>
              <a:r>
                <a:rPr lang="es-CO" sz="1400" dirty="0" smtClean="0">
                  <a:latin typeface="Arial" pitchFamily="34" charset="0"/>
                  <a:cs typeface="Arial" pitchFamily="34" charset="0"/>
                </a:rPr>
                <a:t>Subsidiado</a:t>
              </a:r>
            </a:p>
          </p:txBody>
        </p:sp>
        <p:sp>
          <p:nvSpPr>
            <p:cNvPr id="40" name="39 CuadroTexto"/>
            <p:cNvSpPr txBox="1"/>
            <p:nvPr/>
          </p:nvSpPr>
          <p:spPr>
            <a:xfrm>
              <a:off x="6372200" y="2204864"/>
              <a:ext cx="792088" cy="369332"/>
            </a:xfrm>
            <a:prstGeom prst="rect">
              <a:avLst/>
            </a:prstGeom>
            <a:noFill/>
          </p:spPr>
          <p:txBody>
            <a:bodyPr wrap="square" rtlCol="0">
              <a:spAutoFit/>
            </a:bodyPr>
            <a:lstStyle/>
            <a:p>
              <a:r>
                <a:rPr lang="es-CO" dirty="0" smtClean="0">
                  <a:solidFill>
                    <a:schemeClr val="bg1">
                      <a:lumMod val="50000"/>
                    </a:schemeClr>
                  </a:solidFill>
                  <a:effectLst>
                    <a:outerShdw blurRad="38100" dist="38100" dir="2700000" algn="tl">
                      <a:srgbClr val="000000">
                        <a:alpha val="43137"/>
                      </a:srgbClr>
                    </a:outerShdw>
                  </a:effectLst>
                  <a:latin typeface="Arial Black" pitchFamily="34" charset="0"/>
                </a:rPr>
                <a:t>EPS</a:t>
              </a:r>
              <a:endParaRPr lang="es-CO" dirty="0">
                <a:solidFill>
                  <a:schemeClr val="bg1">
                    <a:lumMod val="50000"/>
                  </a:schemeClr>
                </a:solidFill>
                <a:effectLst>
                  <a:outerShdw blurRad="38100" dist="38100" dir="2700000" algn="tl">
                    <a:srgbClr val="000000">
                      <a:alpha val="43137"/>
                    </a:srgbClr>
                  </a:outerShdw>
                </a:effectLst>
                <a:latin typeface="Arial Black" pitchFamily="34" charset="0"/>
              </a:endParaRPr>
            </a:p>
          </p:txBody>
        </p:sp>
        <p:cxnSp>
          <p:nvCxnSpPr>
            <p:cNvPr id="41" name="18 Forma"/>
            <p:cNvCxnSpPr>
              <a:stCxn id="31" idx="2"/>
              <a:endCxn id="32" idx="2"/>
            </p:cNvCxnSpPr>
            <p:nvPr/>
          </p:nvCxnSpPr>
          <p:spPr>
            <a:xfrm rot="5400000">
              <a:off x="6762309" y="2996952"/>
              <a:ext cx="12700" cy="2304256"/>
            </a:xfrm>
            <a:prstGeom prst="curvedConnector3">
              <a:avLst>
                <a:gd name="adj1" fmla="val 1800000"/>
              </a:avLst>
            </a:prstGeom>
            <a:ln w="41275" cap="rnd" cmpd="sng">
              <a:solidFill>
                <a:srgbClr val="FF9933"/>
              </a:solidFill>
              <a:prstDash val="sysDash"/>
              <a:headEnd w="lg" len="lg"/>
              <a:tailEnd type="arrow" w="lg" len="lg"/>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1728192"/>
          </a:xfrm>
        </p:spPr>
        <p:txBody>
          <a:bodyPr>
            <a:normAutofit/>
          </a:bodyPr>
          <a:lstStyle/>
          <a:p>
            <a:r>
              <a:rPr lang="es-CO" dirty="0" smtClean="0">
                <a:solidFill>
                  <a:schemeClr val="bg1"/>
                </a:solidFill>
                <a:effectLst>
                  <a:outerShdw blurRad="38100" dist="38100" dir="2700000" algn="tl">
                    <a:srgbClr val="000000">
                      <a:alpha val="43137"/>
                    </a:srgbClr>
                  </a:outerShdw>
                </a:effectLst>
                <a:latin typeface="Arial Black" pitchFamily="34" charset="0"/>
              </a:rPr>
              <a:t>Actualización integral POS -</a:t>
            </a:r>
            <a:r>
              <a:rPr lang="es-CO" dirty="0" smtClean="0">
                <a:effectLst>
                  <a:outerShdw blurRad="38100" dist="38100" dir="2700000" algn="tl">
                    <a:srgbClr val="000000">
                      <a:alpha val="43137"/>
                    </a:srgbClr>
                  </a:outerShdw>
                </a:effectLst>
              </a:rPr>
              <a:t> </a:t>
            </a:r>
            <a:r>
              <a:rPr lang="es-CO" dirty="0" smtClean="0">
                <a:solidFill>
                  <a:schemeClr val="bg1"/>
                </a:solidFill>
                <a:effectLst>
                  <a:outerShdw blurRad="38100" dist="38100" dir="2700000" algn="tl">
                    <a:srgbClr val="000000">
                      <a:alpha val="43137"/>
                    </a:srgbClr>
                  </a:outerShdw>
                </a:effectLst>
                <a:latin typeface="Arial Black" pitchFamily="34" charset="0"/>
              </a:rPr>
              <a:t>2013</a:t>
            </a:r>
            <a:endParaRPr lang="es-CO" dirty="0">
              <a:solidFill>
                <a:schemeClr val="bg1"/>
              </a:solidFill>
              <a:effectLst>
                <a:outerShdw blurRad="38100" dist="38100" dir="2700000" algn="tl">
                  <a:srgbClr val="000000">
                    <a:alpha val="43137"/>
                  </a:srgbClr>
                </a:outerShdw>
              </a:effectLst>
              <a:latin typeface="Arial Black" pitchFamily="34" charset="0"/>
            </a:endParaRPr>
          </a:p>
        </p:txBody>
      </p:sp>
      <p:sp>
        <p:nvSpPr>
          <p:cNvPr id="8" name="7 CuadroTexto"/>
          <p:cNvSpPr txBox="1"/>
          <p:nvPr/>
        </p:nvSpPr>
        <p:spPr>
          <a:xfrm>
            <a:off x="395536" y="5169386"/>
            <a:ext cx="8136904" cy="1446550"/>
          </a:xfrm>
          <a:prstGeom prst="rect">
            <a:avLst/>
          </a:prstGeom>
          <a:noFill/>
        </p:spPr>
        <p:txBody>
          <a:bodyPr wrap="square" rtlCol="0">
            <a:spAutoFit/>
          </a:bodyPr>
          <a:lstStyle/>
          <a:p>
            <a:pPr marL="173038" indent="-173038" algn="ctr">
              <a:defRPr/>
            </a:pPr>
            <a:r>
              <a:rPr lang="es-CO" sz="4000" b="1" dirty="0" smtClean="0">
                <a:solidFill>
                  <a:srgbClr val="FF9933"/>
                </a:solidFill>
                <a:effectLst>
                  <a:outerShdw blurRad="38100" dist="38100" dir="2700000" algn="tl">
                    <a:srgbClr val="000000">
                      <a:alpha val="43137"/>
                    </a:srgbClr>
                  </a:outerShdw>
                </a:effectLst>
                <a:latin typeface="Arial Black" pitchFamily="34" charset="0"/>
              </a:rPr>
              <a:t>63</a:t>
            </a:r>
            <a:r>
              <a:rPr lang="es-CO" sz="4000" b="1" dirty="0" smtClean="0">
                <a:solidFill>
                  <a:schemeClr val="bg1"/>
                </a:solidFill>
                <a:effectLst>
                  <a:outerShdw blurRad="38100" dist="38100" dir="2700000" algn="tl">
                    <a:srgbClr val="000000">
                      <a:alpha val="43137"/>
                    </a:srgbClr>
                  </a:outerShdw>
                </a:effectLst>
                <a:latin typeface="Arial Black" pitchFamily="34" charset="0"/>
              </a:rPr>
              <a:t> tecnologías en salud</a:t>
            </a:r>
          </a:p>
          <a:p>
            <a:pPr marL="173038" indent="-173038" algn="ctr">
              <a:defRPr/>
            </a:pPr>
            <a:r>
              <a:rPr lang="es-CO"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Incluyen tratamiento del cáncer, VIH/SIDA, artritis reumatoide, enfermedades cardiovasculares, mentales, neurológicas, respiratorias, diarreicas agudas (inclusión del zinc a los niños con estas enfermedades), etc.</a:t>
            </a:r>
          </a:p>
        </p:txBody>
      </p:sp>
      <p:sp>
        <p:nvSpPr>
          <p:cNvPr id="12" name="11 CuadroTexto"/>
          <p:cNvSpPr txBox="1"/>
          <p:nvPr/>
        </p:nvSpPr>
        <p:spPr>
          <a:xfrm>
            <a:off x="1115616" y="4293096"/>
            <a:ext cx="1584176" cy="584775"/>
          </a:xfrm>
          <a:prstGeom prst="rect">
            <a:avLst/>
          </a:prstGeom>
          <a:noFill/>
        </p:spPr>
        <p:txBody>
          <a:bodyPr wrap="square" rtlCol="0">
            <a:spAutoFit/>
          </a:bodyPr>
          <a:lstStyle/>
          <a:p>
            <a:pPr algn="ctr"/>
            <a:r>
              <a:rPr lang="es-CO" sz="1600" dirty="0" smtClean="0">
                <a:solidFill>
                  <a:schemeClr val="bg1"/>
                </a:solidFill>
                <a:latin typeface="Arial" pitchFamily="34" charset="0"/>
                <a:cs typeface="Arial" pitchFamily="34" charset="0"/>
              </a:rPr>
              <a:t>56 medicamentos</a:t>
            </a:r>
            <a:endParaRPr lang="es-CO" sz="1600" dirty="0">
              <a:solidFill>
                <a:schemeClr val="bg1"/>
              </a:solidFill>
              <a:latin typeface="Arial" pitchFamily="34" charset="0"/>
              <a:cs typeface="Arial" pitchFamily="34" charset="0"/>
            </a:endParaRPr>
          </a:p>
        </p:txBody>
      </p:sp>
      <p:sp>
        <p:nvSpPr>
          <p:cNvPr id="13" name="12 CuadroTexto"/>
          <p:cNvSpPr txBox="1"/>
          <p:nvPr/>
        </p:nvSpPr>
        <p:spPr>
          <a:xfrm>
            <a:off x="6660232" y="4365104"/>
            <a:ext cx="1584176" cy="584775"/>
          </a:xfrm>
          <a:prstGeom prst="rect">
            <a:avLst/>
          </a:prstGeom>
          <a:noFill/>
        </p:spPr>
        <p:txBody>
          <a:bodyPr wrap="square" rtlCol="0">
            <a:spAutoFit/>
          </a:bodyPr>
          <a:lstStyle/>
          <a:p>
            <a:pPr algn="ctr"/>
            <a:r>
              <a:rPr lang="es-CO" sz="1600" dirty="0" smtClean="0">
                <a:solidFill>
                  <a:schemeClr val="bg1"/>
                </a:solidFill>
                <a:latin typeface="Arial" pitchFamily="34" charset="0"/>
                <a:cs typeface="Arial" pitchFamily="34" charset="0"/>
              </a:rPr>
              <a:t>2 dispositivos médicos</a:t>
            </a:r>
            <a:endParaRPr lang="es-CO" sz="1600" dirty="0">
              <a:solidFill>
                <a:schemeClr val="bg1"/>
              </a:solidFill>
              <a:latin typeface="Arial" pitchFamily="34" charset="0"/>
              <a:cs typeface="Arial" pitchFamily="34" charset="0"/>
            </a:endParaRPr>
          </a:p>
        </p:txBody>
      </p:sp>
      <p:sp>
        <p:nvSpPr>
          <p:cNvPr id="14" name="13 CuadroTexto"/>
          <p:cNvSpPr txBox="1"/>
          <p:nvPr/>
        </p:nvSpPr>
        <p:spPr>
          <a:xfrm>
            <a:off x="3563888" y="4293096"/>
            <a:ext cx="2088232" cy="338554"/>
          </a:xfrm>
          <a:prstGeom prst="rect">
            <a:avLst/>
          </a:prstGeom>
          <a:noFill/>
        </p:spPr>
        <p:txBody>
          <a:bodyPr wrap="square" rtlCol="0">
            <a:spAutoFit/>
          </a:bodyPr>
          <a:lstStyle/>
          <a:p>
            <a:r>
              <a:rPr lang="es-CO" sz="1600" dirty="0" smtClean="0">
                <a:solidFill>
                  <a:schemeClr val="bg1"/>
                </a:solidFill>
                <a:latin typeface="Arial" pitchFamily="34" charset="0"/>
                <a:cs typeface="Arial" pitchFamily="34" charset="0"/>
              </a:rPr>
              <a:t>5 procedimientos</a:t>
            </a:r>
            <a:endParaRPr lang="es-CO" sz="1600" dirty="0">
              <a:solidFill>
                <a:schemeClr val="bg1"/>
              </a:solidFill>
              <a:latin typeface="Arial" pitchFamily="34" charset="0"/>
              <a:cs typeface="Arial" pitchFamily="34" charset="0"/>
            </a:endParaRPr>
          </a:p>
        </p:txBody>
      </p:sp>
      <p:pic>
        <p:nvPicPr>
          <p:cNvPr id="15" name="Imagen 8"/>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xmlns="">
                  <a14:imgLayer r:embed="rId3">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1025702" y="2774440"/>
            <a:ext cx="1259949" cy="1249788"/>
          </a:xfrm>
          <a:prstGeom prst="rect">
            <a:avLst/>
          </a:prstGeom>
          <a:effectLst>
            <a:outerShdw blurRad="50800" dist="38100" dir="8100000" algn="tr" rotWithShape="0">
              <a:prstClr val="black">
                <a:alpha val="40000"/>
              </a:prstClr>
            </a:outerShdw>
          </a:effectLst>
        </p:spPr>
      </p:pic>
      <p:pic>
        <p:nvPicPr>
          <p:cNvPr id="16" name="Imagen 14"/>
          <p:cNvPicPr>
            <a:picLocks noChangeAspect="1"/>
          </p:cNvPicPr>
          <p:nvPr/>
        </p:nvPicPr>
        <p:blipFill>
          <a:blip r:embed="rId4" cstate="print">
            <a:biLevel thresh="50000"/>
            <a:extLst>
              <a:ext uri="{BEBA8EAE-BF5A-486C-A8C5-ECC9F3942E4B}">
                <a14:imgProps xmlns:a14="http://schemas.microsoft.com/office/drawing/2010/main" xmlns="">
                  <a14:imgLayer r:embed="rId5">
                    <a14:imgEffect>
                      <a14:colorTemperature colorTemp="11200"/>
                    </a14:imgEffect>
                    <a14:imgEffect>
                      <a14:brightnessContrast bright="40000" contrast="-20000"/>
                    </a14:imgEffect>
                  </a14:imgLayer>
                </a14:imgProps>
              </a:ext>
              <a:ext uri="{28A0092B-C50C-407E-A947-70E740481C1C}">
                <a14:useLocalDpi xmlns:a14="http://schemas.microsoft.com/office/drawing/2010/main" xmlns="" val="0"/>
              </a:ext>
            </a:extLst>
          </a:blip>
          <a:stretch>
            <a:fillRect/>
          </a:stretch>
        </p:blipFill>
        <p:spPr>
          <a:xfrm>
            <a:off x="3643286" y="2419588"/>
            <a:ext cx="1857428" cy="1736027"/>
          </a:xfrm>
          <a:prstGeom prst="rect">
            <a:avLst/>
          </a:prstGeom>
          <a:effectLst>
            <a:outerShdw blurRad="50800" dist="38100" dir="8100000" algn="tr" rotWithShape="0">
              <a:prstClr val="black">
                <a:alpha val="40000"/>
              </a:prstClr>
            </a:outerShdw>
          </a:effectLst>
        </p:spPr>
      </p:pic>
      <p:pic>
        <p:nvPicPr>
          <p:cNvPr id="17" name="Imagen 15"/>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xmlns="">
                  <a14:imgLayer r:embed="rId7">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6808932" y="2410709"/>
            <a:ext cx="1392041" cy="1808637"/>
          </a:xfrm>
          <a:prstGeom prst="rect">
            <a:avLst/>
          </a:prstGeom>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EE574EB22149F6479CD041CE88869BC7" ma:contentTypeVersion="1" ma:contentTypeDescription="Crear nuevo documento." ma:contentTypeScope="" ma:versionID="c7749da86617e7f278392678bd76f2c8">
  <xsd:schema xmlns:xsd="http://www.w3.org/2001/XMLSchema" xmlns:xs="http://www.w3.org/2001/XMLSchema" xmlns:p="http://schemas.microsoft.com/office/2006/metadata/properties" xmlns:ns1="http://schemas.microsoft.com/sharepoint/v3" xmlns:ns2="85f8dca9-0a1a-4040-82c6-40b893b6ffd9" targetNamespace="http://schemas.microsoft.com/office/2006/metadata/properties" ma:root="true" ma:fieldsID="b0ba0c03eb15151b52e1dc94561227a1" ns1:_="" ns2:_="">
    <xsd:import namespace="http://schemas.microsoft.com/sharepoint/v3"/>
    <xsd:import namespace="85f8dca9-0a1a-4040-82c6-40b893b6ffd9"/>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 ma:hidden="true" ma:internalName="PublishingStartDate">
      <xsd:simpleType>
        <xsd:restriction base="dms:Unknown"/>
      </xsd:simpleType>
    </xsd:element>
    <xsd:element name="PublishingExpirationDate" ma:index="9" nillable="true" ma:displayName="Fecha de finalización programada"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5f8dca9-0a1a-4040-82c6-40b893b6ffd9" elementFormDefault="qualified">
    <xsd:import namespace="http://schemas.microsoft.com/office/2006/documentManagement/types"/>
    <xsd:import namespace="http://schemas.microsoft.com/office/infopath/2007/PartnerControls"/>
    <xsd:element name="_dlc_DocId" ma:index="10" nillable="true" ma:displayName="Valor de Id. de documento" ma:description="El valor del identificador de documento asignado a este elemento." ma:internalName="_dlc_DocId" ma:readOnly="true">
      <xsd:simpleType>
        <xsd:restriction base="dms:Text"/>
      </xsd:simpleType>
    </xsd:element>
    <xsd:element name="_dlc_DocIdUrl" ma:index="11"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Identificador persistente" ma:description="Mantener el identificador al agregar."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4FFB3BC-7309-422A-8C87-315A2169EDD3}"/>
</file>

<file path=customXml/itemProps2.xml><?xml version="1.0" encoding="utf-8"?>
<ds:datastoreItem xmlns:ds="http://schemas.openxmlformats.org/officeDocument/2006/customXml" ds:itemID="{9A73EC7F-FF5E-4099-9211-ED1B2C7E1D80}"/>
</file>

<file path=customXml/itemProps3.xml><?xml version="1.0" encoding="utf-8"?>
<ds:datastoreItem xmlns:ds="http://schemas.openxmlformats.org/officeDocument/2006/customXml" ds:itemID="{89C0D3F1-D233-4130-966C-BB91BAA54E04}"/>
</file>

<file path=customXml/itemProps4.xml><?xml version="1.0" encoding="utf-8"?>
<ds:datastoreItem xmlns:ds="http://schemas.openxmlformats.org/officeDocument/2006/customXml" ds:itemID="{95D9DF98-003B-4841-8B33-BF85AE4816A4}"/>
</file>

<file path=docProps/app.xml><?xml version="1.0" encoding="utf-8"?>
<Properties xmlns="http://schemas.openxmlformats.org/officeDocument/2006/extended-properties" xmlns:vt="http://schemas.openxmlformats.org/officeDocument/2006/docPropsVTypes">
  <TotalTime>2455</TotalTime>
  <Words>1268</Words>
  <Application>Microsoft Office PowerPoint</Application>
  <PresentationFormat>Presentación en pantalla (4:3)</PresentationFormat>
  <Paragraphs>250</Paragraphs>
  <Slides>38</Slides>
  <Notes>2</Notes>
  <HiddenSlides>2</HiddenSlides>
  <MMClips>3</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Tema de Office</vt:lpstr>
      <vt:lpstr>Diapositiva 1</vt:lpstr>
      <vt:lpstr>Los problemas de la salud NO dan espera…</vt:lpstr>
      <vt:lpstr>Hoy, el derecho a la salud es una realidad para la gente</vt:lpstr>
      <vt:lpstr>Diapositiva 4</vt:lpstr>
      <vt:lpstr>Diapositiva 5</vt:lpstr>
      <vt:lpstr>1. Soluciones para la gente</vt:lpstr>
      <vt:lpstr>Diapositiva 7</vt:lpstr>
      <vt:lpstr>Menos barreras de acceso</vt:lpstr>
      <vt:lpstr>Actualización integral POS - 2013</vt:lpstr>
      <vt:lpstr>Actualización POS</vt:lpstr>
      <vt:lpstr>Hitos en salud pública</vt:lpstr>
      <vt:lpstr>Avances en la salud pública</vt:lpstr>
      <vt:lpstr>Avances en vacunación</vt:lpstr>
      <vt:lpstr>En marcha la política para el control integral del cáncer</vt:lpstr>
      <vt:lpstr>Diapositiva 15</vt:lpstr>
      <vt:lpstr>Diapositiva 16</vt:lpstr>
      <vt:lpstr>Acceso a medicamentos más baratos</vt:lpstr>
      <vt:lpstr>2. Fortalecimiento institucional</vt:lpstr>
      <vt:lpstr>Sector con mayores cambios institucionales</vt:lpstr>
      <vt:lpstr>355 municipios con IPS fortalecidas</vt:lpstr>
      <vt:lpstr>Ley estatutaria de salud</vt:lpstr>
      <vt:lpstr>3. Sostenibilidad</vt:lpstr>
      <vt:lpstr>Estrategia de estabilización del sistema</vt:lpstr>
      <vt:lpstr>Diapositiva 24</vt:lpstr>
      <vt:lpstr>Diapositiva 25</vt:lpstr>
      <vt:lpstr>Diapositiva 26</vt:lpstr>
      <vt:lpstr>Retos 2014</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lpareja</dc:creator>
  <cp:lastModifiedBy>jjaramillo</cp:lastModifiedBy>
  <cp:revision>456</cp:revision>
  <dcterms:created xsi:type="dcterms:W3CDTF">2014-01-30T14:55:04Z</dcterms:created>
  <dcterms:modified xsi:type="dcterms:W3CDTF">2014-02-27T16:34:48Z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0x010100EE574EB22149F6479CD041CE88869BC7</vt:lpwstr>
  </property>
</Properties>
</file>