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2" r:id="rId3"/>
    <p:sldId id="268" r:id="rId4"/>
    <p:sldId id="397" r:id="rId5"/>
    <p:sldId id="404" r:id="rId6"/>
    <p:sldId id="407" r:id="rId7"/>
    <p:sldId id="261" r:id="rId8"/>
    <p:sldId id="305" r:id="rId9"/>
    <p:sldId id="329" r:id="rId10"/>
    <p:sldId id="444" r:id="rId11"/>
    <p:sldId id="384" r:id="rId12"/>
    <p:sldId id="296" r:id="rId13"/>
    <p:sldId id="297" r:id="rId14"/>
    <p:sldId id="386" r:id="rId15"/>
    <p:sldId id="410" r:id="rId16"/>
    <p:sldId id="300" r:id="rId17"/>
    <p:sldId id="442" r:id="rId18"/>
    <p:sldId id="439" r:id="rId19"/>
    <p:sldId id="440" r:id="rId20"/>
    <p:sldId id="441" r:id="rId21"/>
    <p:sldId id="393" r:id="rId22"/>
    <p:sldId id="437" r:id="rId23"/>
    <p:sldId id="394" r:id="rId24"/>
    <p:sldId id="438" r:id="rId25"/>
    <p:sldId id="443" r:id="rId26"/>
    <p:sldId id="448" r:id="rId27"/>
    <p:sldId id="449" r:id="rId28"/>
    <p:sldId id="450" r:id="rId29"/>
    <p:sldId id="451" r:id="rId30"/>
    <p:sldId id="452" r:id="rId31"/>
  </p:sldIdLst>
  <p:sldSz cx="9144000" cy="6858000" type="letter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F0F0"/>
    <a:srgbClr val="00A0BA"/>
    <a:srgbClr val="E2E2E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7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97008-BE0E-49E4-A0DF-97F2366DD3BB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86936-7963-4BED-8400-A42BE5BB843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817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CE07C-E9A7-4A16-84CA-B517D18D45AB}" type="datetimeFigureOut">
              <a:rPr lang="es-CO" smtClean="0"/>
              <a:pPr/>
              <a:t>18/10/2012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18132-99C6-4C68-BB5B-088BB5A7122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68792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3682B9-4C95-47B8-9687-E4238590A980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13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44624"/>
            <a:ext cx="6046665" cy="655272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23728" y="4246240"/>
            <a:ext cx="6400800" cy="1126976"/>
          </a:xfrm>
        </p:spPr>
        <p:txBody>
          <a:bodyPr>
            <a:normAutofit/>
          </a:bodyPr>
          <a:lstStyle>
            <a:lvl1pPr marL="0" indent="0" algn="r">
              <a:buNone/>
              <a:defRPr sz="3000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11CB4B-E9E3-4E94-B6F1-E744466BA205}" type="datetimeFigureOut">
              <a:rPr lang="es-CO" smtClean="0"/>
              <a:pPr/>
              <a:t>18/10/2012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5" name="14 Rectángulo redondeado"/>
          <p:cNvSpPr/>
          <p:nvPr userDrawn="1"/>
        </p:nvSpPr>
        <p:spPr>
          <a:xfrm>
            <a:off x="-252536" y="332656"/>
            <a:ext cx="5976664" cy="11521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307" y="404664"/>
            <a:ext cx="3209557" cy="106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Prosperidad RGB.jpg"/>
          <p:cNvPicPr>
            <a:picLocks noChangeAspect="1"/>
          </p:cNvPicPr>
          <p:nvPr userDrawn="1"/>
        </p:nvPicPr>
        <p:blipFill>
          <a:blip r:embed="rId4" cstate="print"/>
          <a:srcRect l="12299" t="37400" r="11479" b="37400"/>
          <a:stretch>
            <a:fillRect/>
          </a:stretch>
        </p:blipFill>
        <p:spPr>
          <a:xfrm>
            <a:off x="3419872" y="657852"/>
            <a:ext cx="2088232" cy="5388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11CB4B-E9E3-4E94-B6F1-E744466BA205}" type="datetimeFigureOut">
              <a:rPr lang="es-CO" smtClean="0"/>
              <a:pPr/>
              <a:t>18/10/2012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11CB4B-E9E3-4E94-B6F1-E744466BA205}" type="datetimeFigureOut">
              <a:rPr lang="es-CO" smtClean="0"/>
              <a:pPr/>
              <a:t>18/10/2012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379913" y="6408738"/>
            <a:ext cx="3692525" cy="365125"/>
          </a:xfrm>
          <a:prstGeom prst="rect">
            <a:avLst/>
          </a:prstGeom>
        </p:spPr>
        <p:txBody>
          <a:bodyPr/>
          <a:lstStyle>
            <a:lvl1pPr algn="l">
              <a:buFont typeface="Tahoma" pitchFamily="34" charset="0"/>
              <a:buNone/>
              <a:defRPr sz="1400" b="1"/>
            </a:lvl1pPr>
          </a:lstStyle>
          <a:p>
            <a:pPr>
              <a:defRPr/>
            </a:pPr>
            <a:r>
              <a:rPr lang="es-ES"/>
              <a:t>M</a:t>
            </a:r>
            <a:r>
              <a:rPr lang="es-ES" sz="1600"/>
              <a:t>inisterio de la Protección Social</a:t>
            </a:r>
            <a:endParaRPr lang="es-ES" sz="16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3A79-4E29-4CE0-9744-ED57D320EB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11CB4B-E9E3-4E94-B6F1-E744466BA205}" type="datetimeFigureOut">
              <a:rPr lang="es-CO" smtClean="0"/>
              <a:pPr/>
              <a:t>18/10/2012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</a:t>
            </a:r>
            <a:r>
              <a:rPr lang="es-ES" dirty="0" err="1" smtClean="0"/>
              <a:t>pa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11CB4B-E9E3-4E94-B6F1-E744466BA205}" type="datetimeFigureOut">
              <a:rPr lang="es-CO" smtClean="0"/>
              <a:pPr/>
              <a:t>18/10/2012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11CB4B-E9E3-4E94-B6F1-E744466BA205}" type="datetimeFigureOut">
              <a:rPr lang="es-CO" smtClean="0"/>
              <a:pPr/>
              <a:t>18/10/2012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11CB4B-E9E3-4E94-B6F1-E744466BA205}" type="datetimeFigureOut">
              <a:rPr lang="es-CO" smtClean="0"/>
              <a:pPr/>
              <a:t>18/10/2012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11CB4B-E9E3-4E94-B6F1-E744466BA205}" type="datetimeFigureOut">
              <a:rPr lang="es-CO" smtClean="0"/>
              <a:pPr/>
              <a:t>18/10/2012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11CB4B-E9E3-4E94-B6F1-E744466BA205}" type="datetimeFigureOut">
              <a:rPr lang="es-CO" smtClean="0"/>
              <a:pPr/>
              <a:t>18/10/2012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11CB4B-E9E3-4E94-B6F1-E744466BA205}" type="datetimeFigureOut">
              <a:rPr lang="es-CO" smtClean="0"/>
              <a:pPr/>
              <a:t>18/10/2012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53EF8-46C7-4E85-9995-A7C921BC77F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851920" y="260648"/>
            <a:ext cx="4834880" cy="1156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</a:t>
            </a:r>
            <a:r>
              <a:rPr lang="es-ES" dirty="0" err="1" smtClean="0"/>
              <a:t>pat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A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6024" y="260648"/>
            <a:ext cx="2120900" cy="70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Prosperidad RGB.jpg"/>
          <p:cNvPicPr>
            <a:picLocks noChangeAspect="1"/>
          </p:cNvPicPr>
          <p:nvPr userDrawn="1"/>
        </p:nvPicPr>
        <p:blipFill>
          <a:blip r:embed="rId15" cstate="print"/>
          <a:srcRect l="12299" t="37400" r="11479" b="37400"/>
          <a:stretch>
            <a:fillRect/>
          </a:stretch>
        </p:blipFill>
        <p:spPr>
          <a:xfrm>
            <a:off x="2339752" y="404664"/>
            <a:ext cx="1728192" cy="445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00A0BA"/>
          </a:solidFill>
          <a:latin typeface="Arial Black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Autofit/>
          </a:bodyPr>
          <a:lstStyle/>
          <a:p>
            <a:r>
              <a:rPr lang="es-CO" sz="5000" dirty="0" smtClean="0">
                <a:latin typeface="Arial Black" pitchFamily="34" charset="0"/>
              </a:rPr>
              <a:t>Hacia dónde vamos en salud</a:t>
            </a:r>
            <a:endParaRPr lang="es-CO" sz="5000" dirty="0">
              <a:latin typeface="Arial Black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7136" y="4221088"/>
            <a:ext cx="6688832" cy="1126976"/>
          </a:xfrm>
        </p:spPr>
        <p:txBody>
          <a:bodyPr>
            <a:normAutofit fontScale="85000" lnSpcReduction="10000"/>
          </a:bodyPr>
          <a:lstStyle/>
          <a:p>
            <a:r>
              <a:rPr lang="es-CO" sz="4500" dirty="0" smtClean="0"/>
              <a:t>Alejandro Gaviria Uribe</a:t>
            </a:r>
          </a:p>
          <a:p>
            <a:r>
              <a:rPr lang="es-CO" sz="2800" dirty="0" smtClean="0"/>
              <a:t>Ministro de Salud y Protección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234704" y="6525344"/>
            <a:ext cx="6674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Cálculos DPSAP – MSPS. Reporte información ESE Decreto 2193 de 2004 – Resolución 2509 de 2012</a:t>
            </a:r>
            <a:endParaRPr lang="es-CO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8547003"/>
              </p:ext>
            </p:extLst>
          </p:nvPr>
        </p:nvGraphicFramePr>
        <p:xfrm>
          <a:off x="683569" y="1268759"/>
          <a:ext cx="7776862" cy="2880321"/>
        </p:xfrm>
        <a:graphic>
          <a:graphicData uri="http://schemas.openxmlformats.org/drawingml/2006/table">
            <a:tbl>
              <a:tblPr/>
              <a:tblGrid>
                <a:gridCol w="1800199"/>
                <a:gridCol w="792088"/>
                <a:gridCol w="792088"/>
                <a:gridCol w="720080"/>
                <a:gridCol w="792088"/>
                <a:gridCol w="720080"/>
                <a:gridCol w="792088"/>
                <a:gridCol w="648072"/>
                <a:gridCol w="720079"/>
              </a:tblGrid>
              <a:tr h="32108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Riesgo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Nivel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Nivel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Nivel 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210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Nro.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Nro.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Nro.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Nro.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</a:tr>
              <a:tr h="321088"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Sin </a:t>
                      </a:r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riesgo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088"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Bajo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</a:tr>
              <a:tr h="321088"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Medio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9731"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C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Alto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</a:tr>
              <a:tr h="472575">
                <a:tc>
                  <a:txBody>
                    <a:bodyPr/>
                    <a:lstStyle/>
                    <a:p>
                      <a:pPr algn="l" fontAlgn="b"/>
                      <a:r>
                        <a:rPr lang="es-C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Alto</a:t>
                      </a:r>
                      <a:r>
                        <a:rPr lang="es-CO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por no      </a:t>
                      </a:r>
                    </a:p>
                    <a:p>
                      <a:pPr algn="l" fontAlgn="b"/>
                      <a:r>
                        <a:rPr lang="es-CO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información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57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CO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</a:t>
                      </a:r>
                    </a:p>
                    <a:p>
                      <a:pPr algn="l" fontAlgn="b"/>
                      <a:r>
                        <a:rPr lang="es-CO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general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821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968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</a:tr>
            </a:tbl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6228184" y="407718"/>
            <a:ext cx="2616462" cy="573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A0BA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O" sz="2400" dirty="0" smtClean="0"/>
              <a:t>Públicas 2011</a:t>
            </a:r>
            <a:endParaRPr lang="es-CO" sz="2400" dirty="0"/>
          </a:p>
        </p:txBody>
      </p:sp>
      <p:sp>
        <p:nvSpPr>
          <p:cNvPr id="10" name="9 Rectángulo"/>
          <p:cNvSpPr/>
          <p:nvPr/>
        </p:nvSpPr>
        <p:spPr>
          <a:xfrm>
            <a:off x="4476234" y="116632"/>
            <a:ext cx="4396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2800" dirty="0" smtClean="0">
                <a:solidFill>
                  <a:srgbClr val="00A0BA"/>
                </a:solidFill>
                <a:latin typeface="Arial Black" pitchFamily="34" charset="0"/>
              </a:rPr>
              <a:t>Riesgo financiero IPS</a:t>
            </a:r>
            <a:endParaRPr lang="en-US" sz="2800" dirty="0">
              <a:solidFill>
                <a:srgbClr val="00A0BA"/>
              </a:solidFill>
              <a:latin typeface="Arial Black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171" y="4221088"/>
            <a:ext cx="8005658" cy="22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5102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035276"/>
            <a:ext cx="7772400" cy="1362075"/>
          </a:xfrm>
        </p:spPr>
        <p:txBody>
          <a:bodyPr/>
          <a:lstStyle/>
          <a:p>
            <a:r>
              <a:rPr lang="es-CO" dirty="0" smtClean="0"/>
              <a:t>Descentralización del Sector Salud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1560" y="5085184"/>
            <a:ext cx="7772400" cy="648072"/>
          </a:xfrm>
        </p:spPr>
        <p:txBody>
          <a:bodyPr>
            <a:normAutofit/>
          </a:bodyPr>
          <a:lstStyle/>
          <a:p>
            <a:r>
              <a:rPr lang="es-CO" sz="2500" dirty="0" smtClean="0">
                <a:latin typeface="Arial Black" pitchFamily="34" charset="0"/>
              </a:rPr>
              <a:t>Red Pública Hospitalaria</a:t>
            </a:r>
            <a:endParaRPr lang="es-CO" sz="25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5193" y="3933056"/>
            <a:ext cx="7873615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sz="2800" dirty="0" smtClean="0"/>
          </a:p>
          <a:p>
            <a:pPr>
              <a:buClr>
                <a:srgbClr val="00A0BA"/>
              </a:buClr>
              <a:buFont typeface="Wingdings" pitchFamily="2" charset="2"/>
              <a:buChar char="v"/>
              <a:tabLst>
                <a:tab pos="1074738" algn="l"/>
              </a:tabLst>
            </a:pPr>
            <a:r>
              <a:rPr lang="es-CO" sz="2500" dirty="0" smtClean="0"/>
              <a:t>Municipalización de la salud.</a:t>
            </a:r>
            <a:endParaRPr lang="es-CO" sz="2500" dirty="0"/>
          </a:p>
          <a:p>
            <a:pPr>
              <a:buClr>
                <a:srgbClr val="00A0BA"/>
              </a:buClr>
              <a:buFont typeface="Wingdings" pitchFamily="2" charset="2"/>
              <a:buChar char="v"/>
            </a:pPr>
            <a:r>
              <a:rPr lang="es-CO" sz="2500" dirty="0" smtClean="0"/>
              <a:t>Empresas sociales del Estado (</a:t>
            </a:r>
            <a:r>
              <a:rPr lang="es-CO" sz="2500" dirty="0" err="1" smtClean="0"/>
              <a:t>ESEs</a:t>
            </a:r>
            <a:r>
              <a:rPr lang="es-CO" sz="2500" dirty="0" smtClean="0"/>
              <a:t>).</a:t>
            </a:r>
            <a:endParaRPr lang="es-CO" sz="2500" dirty="0"/>
          </a:p>
          <a:p>
            <a:pPr>
              <a:buClr>
                <a:srgbClr val="00A0BA"/>
              </a:buClr>
              <a:buFont typeface="Wingdings" pitchFamily="2" charset="2"/>
              <a:buChar char="v"/>
            </a:pPr>
            <a:r>
              <a:rPr lang="es-CO" sz="2500" dirty="0" smtClean="0"/>
              <a:t> Muchas </a:t>
            </a:r>
            <a:r>
              <a:rPr lang="es-CO" sz="2500" dirty="0" err="1" smtClean="0"/>
              <a:t>ESEs</a:t>
            </a:r>
            <a:r>
              <a:rPr lang="es-CO" sz="2500" dirty="0" smtClean="0"/>
              <a:t> se convirtieron en el epicentro del clientelismo regional.</a:t>
            </a:r>
            <a:endParaRPr lang="es-CO" sz="25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868144" y="407718"/>
            <a:ext cx="2976502" cy="573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A0BA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O" sz="2400" dirty="0" smtClean="0"/>
              <a:t>el sector salud</a:t>
            </a:r>
            <a:endParaRPr lang="es-CO" sz="2400" dirty="0"/>
          </a:p>
        </p:txBody>
      </p:sp>
      <p:sp>
        <p:nvSpPr>
          <p:cNvPr id="5" name="4 Rectángulo"/>
          <p:cNvSpPr/>
          <p:nvPr/>
        </p:nvSpPr>
        <p:spPr>
          <a:xfrm>
            <a:off x="4557601" y="116632"/>
            <a:ext cx="4315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2800" dirty="0" smtClean="0">
                <a:solidFill>
                  <a:srgbClr val="00A0BA"/>
                </a:solidFill>
                <a:latin typeface="Arial Black" pitchFamily="34" charset="0"/>
              </a:rPr>
              <a:t>Descentralización en</a:t>
            </a:r>
            <a:endParaRPr lang="en-US" sz="2800" dirty="0">
              <a:solidFill>
                <a:srgbClr val="00A0BA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://www.comfenalcoantioquia.com/Portals/0/Imagenes/Salud/salud_ho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52"/>
          <a:stretch/>
        </p:blipFill>
        <p:spPr bwMode="auto">
          <a:xfrm>
            <a:off x="1262063" y="1338477"/>
            <a:ext cx="6619875" cy="273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28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3968" y="1556792"/>
            <a:ext cx="4440322" cy="4680520"/>
          </a:xfrm>
        </p:spPr>
        <p:txBody>
          <a:bodyPr>
            <a:normAutofit/>
          </a:bodyPr>
          <a:lstStyle/>
          <a:p>
            <a:endParaRPr lang="es-CO" sz="2500" dirty="0" smtClean="0"/>
          </a:p>
          <a:p>
            <a:pPr>
              <a:buClr>
                <a:srgbClr val="00A0BA"/>
              </a:buClr>
              <a:buFont typeface="Wingdings" pitchFamily="2" charset="2"/>
              <a:buChar char="v"/>
            </a:pPr>
            <a:r>
              <a:rPr lang="es-CO" sz="2500" dirty="0" smtClean="0"/>
              <a:t>La difícil convivencia entre el aseguramiento (subsidiado) y la red pública hospitalaria.</a:t>
            </a:r>
            <a:endParaRPr lang="es-CO" sz="2500" dirty="0"/>
          </a:p>
          <a:p>
            <a:pPr>
              <a:buClr>
                <a:srgbClr val="00A0BA"/>
              </a:buClr>
              <a:buFont typeface="Wingdings" pitchFamily="2" charset="2"/>
              <a:buChar char="v"/>
            </a:pPr>
            <a:r>
              <a:rPr lang="es-CO" sz="2500" dirty="0" smtClean="0"/>
              <a:t>Del 30% al 60% y del 60% al giro directo. </a:t>
            </a:r>
            <a:endParaRPr lang="es-CO" sz="2500" dirty="0"/>
          </a:p>
          <a:p>
            <a:pPr>
              <a:buClr>
                <a:srgbClr val="00A0BA"/>
              </a:buClr>
              <a:buFont typeface="Wingdings" pitchFamily="2" charset="2"/>
              <a:buChar char="v"/>
            </a:pPr>
            <a:r>
              <a:rPr lang="es-CO" sz="2500" dirty="0" smtClean="0"/>
              <a:t>El modelo </a:t>
            </a:r>
            <a:r>
              <a:rPr lang="es-CO" sz="2500" dirty="0" err="1" smtClean="0"/>
              <a:t>ofertista</a:t>
            </a:r>
            <a:r>
              <a:rPr lang="es-CO" sz="2500" dirty="0" smtClean="0"/>
              <a:t> nunca despareció (y tal vez se hizo más ineficiente). </a:t>
            </a:r>
          </a:p>
          <a:p>
            <a:endParaRPr lang="es-CO" sz="2500" dirty="0"/>
          </a:p>
          <a:p>
            <a:endParaRPr lang="es-CO" sz="2500" dirty="0" smtClean="0"/>
          </a:p>
          <a:p>
            <a:endParaRPr lang="es-CO" sz="2500" dirty="0"/>
          </a:p>
          <a:p>
            <a:endParaRPr lang="es-CO" sz="25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228184" y="407718"/>
            <a:ext cx="2616462" cy="573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A0BA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O" sz="2400" dirty="0" smtClean="0"/>
              <a:t>de subsidios</a:t>
            </a:r>
            <a:endParaRPr lang="es-CO" sz="2400" dirty="0"/>
          </a:p>
        </p:txBody>
      </p:sp>
      <p:sp>
        <p:nvSpPr>
          <p:cNvPr id="5" name="4 Rectángulo"/>
          <p:cNvSpPr/>
          <p:nvPr/>
        </p:nvSpPr>
        <p:spPr>
          <a:xfrm>
            <a:off x="5478238" y="116632"/>
            <a:ext cx="3394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2800" dirty="0" smtClean="0">
                <a:solidFill>
                  <a:srgbClr val="00A0BA"/>
                </a:solidFill>
                <a:latin typeface="Arial Black" pitchFamily="34" charset="0"/>
              </a:rPr>
              <a:t>Transformación</a:t>
            </a:r>
            <a:endParaRPr lang="en-US" sz="2800" dirty="0">
              <a:solidFill>
                <a:srgbClr val="00A0BA"/>
              </a:solidFill>
              <a:latin typeface="Arial Black" pitchFamily="34" charset="0"/>
            </a:endParaRPr>
          </a:p>
        </p:txBody>
      </p:sp>
      <p:pic>
        <p:nvPicPr>
          <p:cNvPr id="2050" name="Picture 2" descr="http://www.colombia.travel/es/images/stories/turistainternacional/Quehacer/informeespecial/salud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13" r="15468"/>
          <a:stretch/>
        </p:blipFill>
        <p:spPr bwMode="auto">
          <a:xfrm>
            <a:off x="251521" y="1624990"/>
            <a:ext cx="3816424" cy="42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12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035276"/>
            <a:ext cx="7772400" cy="1362075"/>
          </a:xfrm>
        </p:spPr>
        <p:txBody>
          <a:bodyPr/>
          <a:lstStyle/>
          <a:p>
            <a:r>
              <a:rPr lang="es-CO" dirty="0" smtClean="0"/>
              <a:t>Déficit de los hospitales públicos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1560" y="5085184"/>
            <a:ext cx="7772400" cy="648072"/>
          </a:xfrm>
        </p:spPr>
        <p:txBody>
          <a:bodyPr>
            <a:normAutofit/>
          </a:bodyPr>
          <a:lstStyle/>
          <a:p>
            <a:r>
              <a:rPr lang="es-CO" sz="2500" dirty="0" smtClean="0">
                <a:latin typeface="Arial Black" pitchFamily="34" charset="0"/>
              </a:rPr>
              <a:t>Red Pública Hospitalaria</a:t>
            </a:r>
            <a:endParaRPr lang="es-CO" sz="25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6604084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reporte hospitales públicos decreto 2193, SIHO</a:t>
            </a:r>
            <a:endParaRPr lang="es-CO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03648" y="133147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rgbClr val="00A0BA"/>
                </a:solidFill>
                <a:latin typeface="Arial Black" pitchFamily="34" charset="0"/>
              </a:rPr>
              <a:t>Déficit hospitales públicos 2004-2011</a:t>
            </a:r>
            <a:endParaRPr lang="es-CO" dirty="0">
              <a:solidFill>
                <a:srgbClr val="00A0BA"/>
              </a:solidFill>
              <a:latin typeface="Arial Black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572000" y="407718"/>
            <a:ext cx="4272646" cy="573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A0BA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O" sz="2400" dirty="0" smtClean="0"/>
              <a:t>Hospitales públicos</a:t>
            </a:r>
            <a:endParaRPr lang="es-CO" sz="2400" dirty="0"/>
          </a:p>
        </p:txBody>
      </p:sp>
      <p:sp>
        <p:nvSpPr>
          <p:cNvPr id="9" name="8 Rectángulo"/>
          <p:cNvSpPr/>
          <p:nvPr/>
        </p:nvSpPr>
        <p:spPr>
          <a:xfrm>
            <a:off x="6096228" y="116632"/>
            <a:ext cx="2776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2800" dirty="0" smtClean="0">
                <a:solidFill>
                  <a:srgbClr val="00A0BA"/>
                </a:solidFill>
                <a:latin typeface="Arial Black" pitchFamily="34" charset="0"/>
              </a:rPr>
              <a:t>Déficit de los</a:t>
            </a:r>
            <a:endParaRPr lang="en-US" sz="2800" dirty="0">
              <a:solidFill>
                <a:srgbClr val="00A0BA"/>
              </a:solidFill>
              <a:latin typeface="Arial Black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99" y="1700807"/>
            <a:ext cx="8775803" cy="47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8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3968" y="1340768"/>
            <a:ext cx="4392488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500" dirty="0" smtClean="0"/>
              <a:t> 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s-CO" sz="2500" b="1" dirty="0" smtClean="0">
                <a:solidFill>
                  <a:srgbClr val="00A0BA"/>
                </a:solidFill>
              </a:rPr>
              <a:t>Plan de saneamiento fiscal y financiero</a:t>
            </a:r>
          </a:p>
          <a:p>
            <a:pPr lvl="1">
              <a:buFont typeface="Wingdings" pitchFamily="2" charset="2"/>
              <a:buChar char="§"/>
            </a:pPr>
            <a:r>
              <a:rPr lang="es-CO" sz="2500" dirty="0" smtClean="0"/>
              <a:t>¿Una ley 617 para hospitales? </a:t>
            </a:r>
            <a:endParaRPr lang="es-CO" sz="2500" dirty="0"/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s-CO" sz="2500" b="1" dirty="0">
                <a:solidFill>
                  <a:srgbClr val="00A0BA"/>
                </a:solidFill>
              </a:rPr>
              <a:t>Nuevo esquema para los territorios </a:t>
            </a:r>
            <a:r>
              <a:rPr lang="es-CO" sz="2500" b="1" dirty="0" smtClean="0">
                <a:solidFill>
                  <a:srgbClr val="00A0BA"/>
                </a:solidFill>
              </a:rPr>
              <a:t>nacionales o zonas dispersas	</a:t>
            </a:r>
            <a:endParaRPr lang="es-CO" sz="2500" b="1" dirty="0">
              <a:solidFill>
                <a:srgbClr val="00A0BA"/>
              </a:solidFill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s-CO" sz="2500" b="1" dirty="0">
                <a:solidFill>
                  <a:srgbClr val="00A0BA"/>
                </a:solidFill>
              </a:rPr>
              <a:t>Desarrollar un modelo de redes intermunicipales de atención</a:t>
            </a:r>
          </a:p>
          <a:p>
            <a:endParaRPr lang="es-CO" sz="2500" dirty="0" smtClean="0"/>
          </a:p>
          <a:p>
            <a:endParaRPr lang="es-CO" sz="2500" dirty="0" smtClean="0"/>
          </a:p>
          <a:p>
            <a:pPr marL="0" indent="0">
              <a:buNone/>
            </a:pPr>
            <a:endParaRPr lang="es-CO" sz="2500" dirty="0" smtClean="0"/>
          </a:p>
          <a:p>
            <a:endParaRPr lang="es-CO" sz="2500" dirty="0" smtClean="0"/>
          </a:p>
          <a:p>
            <a:endParaRPr lang="es-CO" sz="2500" dirty="0"/>
          </a:p>
          <a:p>
            <a:endParaRPr lang="es-CO" sz="2500" dirty="0"/>
          </a:p>
        </p:txBody>
      </p:sp>
      <p:sp>
        <p:nvSpPr>
          <p:cNvPr id="5" name="4 Rectángulo"/>
          <p:cNvSpPr/>
          <p:nvPr/>
        </p:nvSpPr>
        <p:spPr>
          <a:xfrm>
            <a:off x="6535451" y="116632"/>
            <a:ext cx="2337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2800" dirty="0" smtClean="0">
                <a:solidFill>
                  <a:srgbClr val="00A0BA"/>
                </a:solidFill>
                <a:latin typeface="Arial Black" pitchFamily="34" charset="0"/>
              </a:rPr>
              <a:t>Soluciones</a:t>
            </a:r>
            <a:endParaRPr lang="en-US" sz="2800" dirty="0">
              <a:solidFill>
                <a:srgbClr val="00A0BA"/>
              </a:solidFill>
              <a:latin typeface="Arial Black" pitchFamily="34" charset="0"/>
            </a:endParaRPr>
          </a:p>
        </p:txBody>
      </p:sp>
      <p:pic>
        <p:nvPicPr>
          <p:cNvPr id="3074" name="Picture 2" descr="http://depsicologia.com/wp-content/uploads/doctor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16"/>
          <a:stretch/>
        </p:blipFill>
        <p:spPr bwMode="auto">
          <a:xfrm>
            <a:off x="251520" y="1521296"/>
            <a:ext cx="387984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06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Resultados en Salud</a:t>
            </a:r>
            <a:br>
              <a:rPr lang="es-CO" dirty="0" smtClean="0"/>
            </a:br>
            <a:r>
              <a:rPr lang="es-CO" sz="2500" dirty="0" smtClean="0">
                <a:solidFill>
                  <a:schemeClr val="bg1">
                    <a:lumMod val="50000"/>
                  </a:schemeClr>
                </a:solidFill>
              </a:rPr>
              <a:t>Reflexiones iniciales</a:t>
            </a:r>
            <a:endParaRPr lang="es-CO" sz="2500" dirty="0"/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7884368" y="6525344"/>
            <a:ext cx="936104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Menú</a:t>
            </a:r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5 Rectángulo redondeado">
            <a:hlinkClick r:id="rId3" action="ppaction://hlinksldjump"/>
          </p:cNvPr>
          <p:cNvSpPr/>
          <p:nvPr/>
        </p:nvSpPr>
        <p:spPr>
          <a:xfrm>
            <a:off x="5868144" y="6525344"/>
            <a:ext cx="180020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bg1">
                    <a:lumMod val="50000"/>
                  </a:schemeClr>
                </a:solidFill>
              </a:rPr>
              <a:t>Reflexiones iniciales</a:t>
            </a:r>
            <a:endParaRPr lang="es-CO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4644008" y="764704"/>
            <a:ext cx="4186808" cy="555340"/>
          </a:xfrm>
        </p:spPr>
        <p:txBody>
          <a:bodyPr>
            <a:normAutofit/>
          </a:bodyPr>
          <a:lstStyle/>
          <a:p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Colombia 2000 - 2010</a:t>
            </a:r>
          </a:p>
        </p:txBody>
      </p:sp>
      <p:sp>
        <p:nvSpPr>
          <p:cNvPr id="5124" name="3 CuadroTexto"/>
          <p:cNvSpPr txBox="1">
            <a:spLocks noChangeArrowheads="1"/>
          </p:cNvSpPr>
          <p:nvPr/>
        </p:nvSpPr>
        <p:spPr bwMode="auto">
          <a:xfrm>
            <a:off x="2637015" y="6519446"/>
            <a:ext cx="38699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Ministerio de Salud y Protección Social con datos DANE</a:t>
            </a:r>
            <a:r>
              <a:rPr lang="es-CO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CO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0" y="407718"/>
            <a:ext cx="4272646" cy="573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A0BA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O" sz="2400" dirty="0" smtClean="0"/>
              <a:t>de mortalidad materna</a:t>
            </a:r>
            <a:endParaRPr lang="es-CO" sz="2400" dirty="0"/>
          </a:p>
        </p:txBody>
      </p:sp>
      <p:sp>
        <p:nvSpPr>
          <p:cNvPr id="7" name="6 Rectángulo"/>
          <p:cNvSpPr/>
          <p:nvPr/>
        </p:nvSpPr>
        <p:spPr>
          <a:xfrm>
            <a:off x="4378771" y="116632"/>
            <a:ext cx="4494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2800" dirty="0" smtClean="0">
                <a:solidFill>
                  <a:srgbClr val="00A0BA"/>
                </a:solidFill>
                <a:latin typeface="Arial Black" pitchFamily="34" charset="0"/>
              </a:rPr>
              <a:t>Tendencia de la razón</a:t>
            </a:r>
            <a:endParaRPr lang="en-US" sz="2800" dirty="0">
              <a:solidFill>
                <a:srgbClr val="00A0BA"/>
              </a:solidFill>
              <a:latin typeface="Arial Black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357" y="1412776"/>
            <a:ext cx="8743286" cy="4893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0" y="6518275"/>
            <a:ext cx="78168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</a:t>
            </a:r>
            <a:r>
              <a:rPr lang="es-CO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Ministerio de Salud y Protección Social con datos DANE estadísticas Vitales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0" y="407718"/>
            <a:ext cx="4272646" cy="573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A0BA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O" sz="2400" dirty="0" smtClean="0"/>
              <a:t>Infantil 1998 - 2010</a:t>
            </a:r>
            <a:endParaRPr lang="es-CO" sz="2400" dirty="0"/>
          </a:p>
        </p:txBody>
      </p:sp>
      <p:sp>
        <p:nvSpPr>
          <p:cNvPr id="7" name="6 Rectángulo"/>
          <p:cNvSpPr/>
          <p:nvPr/>
        </p:nvSpPr>
        <p:spPr>
          <a:xfrm>
            <a:off x="4923151" y="116632"/>
            <a:ext cx="3949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2800" dirty="0" smtClean="0">
                <a:solidFill>
                  <a:srgbClr val="00A0BA"/>
                </a:solidFill>
                <a:latin typeface="Arial Black" pitchFamily="34" charset="0"/>
              </a:rPr>
              <a:t>Tasa de Mortalidad</a:t>
            </a:r>
            <a:endParaRPr lang="en-US" sz="2800" dirty="0">
              <a:solidFill>
                <a:srgbClr val="00A0BA"/>
              </a:solidFill>
              <a:latin typeface="Arial Black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03" y="1340768"/>
            <a:ext cx="9000595" cy="5037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3150208"/>
            <a:ext cx="7772400" cy="1214896"/>
          </a:xfrm>
        </p:spPr>
        <p:txBody>
          <a:bodyPr/>
          <a:lstStyle/>
          <a:p>
            <a:pPr algn="ctr"/>
            <a:r>
              <a:rPr lang="es-CO" dirty="0"/>
              <a:t>1</a:t>
            </a:r>
            <a:r>
              <a:rPr lang="es-CO" dirty="0" smtClean="0"/>
              <a:t>. Flujo de recursos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5 CuadroTexto"/>
          <p:cNvSpPr txBox="1">
            <a:spLocks noChangeArrowheads="1"/>
          </p:cNvSpPr>
          <p:nvPr/>
        </p:nvSpPr>
        <p:spPr bwMode="auto">
          <a:xfrm>
            <a:off x="1043782" y="6525344"/>
            <a:ext cx="70564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</a:t>
            </a:r>
            <a:r>
              <a:rPr lang="es-CO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Encuesta Nacional de la Situación Nutricional-ENSIN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796136" y="407718"/>
            <a:ext cx="3048510" cy="573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A0BA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O" sz="2400" dirty="0" smtClean="0"/>
              <a:t>crónica y aguda</a:t>
            </a:r>
            <a:endParaRPr lang="es-CO" sz="2400" dirty="0"/>
          </a:p>
        </p:txBody>
      </p:sp>
      <p:sp>
        <p:nvSpPr>
          <p:cNvPr id="8" name="7 Rectángulo"/>
          <p:cNvSpPr/>
          <p:nvPr/>
        </p:nvSpPr>
        <p:spPr>
          <a:xfrm>
            <a:off x="6198820" y="116632"/>
            <a:ext cx="2674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2800" dirty="0" smtClean="0">
                <a:solidFill>
                  <a:srgbClr val="00A0BA"/>
                </a:solidFill>
                <a:latin typeface="Arial Black" pitchFamily="34" charset="0"/>
              </a:rPr>
              <a:t>Desnutrición</a:t>
            </a:r>
            <a:endParaRPr lang="en-US" sz="2800" dirty="0">
              <a:solidFill>
                <a:srgbClr val="00A0BA"/>
              </a:solidFill>
              <a:latin typeface="Arial Black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63" y="1750342"/>
            <a:ext cx="9002875" cy="470299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39552" y="113693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rgbClr val="00A0BA"/>
                </a:solidFill>
                <a:latin typeface="Arial Black" pitchFamily="34" charset="0"/>
              </a:rPr>
              <a:t>Desnutrición Aguda, Crónica y Global en menores de cinco años. Colombia 1990-2010 </a:t>
            </a:r>
            <a:endParaRPr lang="es-CO" sz="2000" dirty="0">
              <a:solidFill>
                <a:srgbClr val="00A0BA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/>
          <a:p>
            <a:r>
              <a:rPr lang="es-CO" dirty="0" smtClean="0"/>
              <a:t>3. Reformas al sistema de Salud</a:t>
            </a:r>
            <a:endParaRPr lang="es-CO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CO" dirty="0" smtClean="0"/>
              <a:t>Ley Estatutaria</a:t>
            </a:r>
          </a:p>
          <a:p>
            <a:pPr>
              <a:buFont typeface="Arial" pitchFamily="34" charset="0"/>
              <a:buChar char="•"/>
            </a:pPr>
            <a:r>
              <a:rPr lang="es-CO" dirty="0" smtClean="0"/>
              <a:t>Leyes ordinarias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7872" y="1600200"/>
            <a:ext cx="791892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 </a:t>
            </a:r>
            <a:endParaRPr lang="es-CO" dirty="0"/>
          </a:p>
          <a:p>
            <a:endParaRPr lang="es-CO" dirty="0" smtClean="0"/>
          </a:p>
          <a:p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lvl="2"/>
            <a:endParaRPr lang="es-CO" dirty="0" smtClean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43" name="1 Título"/>
          <p:cNvSpPr txBox="1">
            <a:spLocks/>
          </p:cNvSpPr>
          <p:nvPr/>
        </p:nvSpPr>
        <p:spPr>
          <a:xfrm>
            <a:off x="6228184" y="407718"/>
            <a:ext cx="2616462" cy="573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A0BA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O" sz="2400" dirty="0" smtClean="0"/>
              <a:t>del No POS</a:t>
            </a:r>
            <a:endParaRPr lang="es-CO" sz="2400" dirty="0"/>
          </a:p>
        </p:txBody>
      </p:sp>
      <p:sp>
        <p:nvSpPr>
          <p:cNvPr id="44" name="43 Rectángulo"/>
          <p:cNvSpPr/>
          <p:nvPr/>
        </p:nvSpPr>
        <p:spPr>
          <a:xfrm>
            <a:off x="6774299" y="116632"/>
            <a:ext cx="2098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2800" dirty="0" smtClean="0">
                <a:solidFill>
                  <a:srgbClr val="00A0BA"/>
                </a:solidFill>
                <a:latin typeface="Arial Black" pitchFamily="34" charset="0"/>
              </a:rPr>
              <a:t>Explosión</a:t>
            </a:r>
            <a:endParaRPr lang="en-US" sz="2800" dirty="0">
              <a:solidFill>
                <a:srgbClr val="00A0BA"/>
              </a:solidFill>
              <a:latin typeface="Arial Black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1631713"/>
            <a:ext cx="8865947" cy="474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01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1760" y="2281456"/>
            <a:ext cx="6432886" cy="4032448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§"/>
            </a:pPr>
            <a:r>
              <a:rPr lang="es-CO" sz="1600" dirty="0" smtClean="0"/>
              <a:t>Partimos del reconocimiento a la salud como un derecho fundamental y de la necesidad de su regulación</a:t>
            </a:r>
          </a:p>
          <a:p>
            <a:pPr lvl="1"/>
            <a:endParaRPr lang="es-CO" sz="1600" dirty="0" smtClean="0"/>
          </a:p>
          <a:p>
            <a:pPr lvl="1">
              <a:buFont typeface="Wingdings" pitchFamily="2" charset="2"/>
              <a:buChar char="§"/>
            </a:pPr>
            <a:r>
              <a:rPr lang="es-CO" sz="1600" dirty="0" smtClean="0"/>
              <a:t>El Gobierno acompaña las iniciativas que están cursando en el Congreso con el propósito de contar un una Ley Estatutaria que contenga acuerdos y de soluciones sobre:</a:t>
            </a:r>
          </a:p>
          <a:p>
            <a:pPr lvl="2"/>
            <a:r>
              <a:rPr lang="es-CO" sz="1500" dirty="0" smtClean="0"/>
              <a:t>El contenido, el ámbito, los principios y alcance del derecho a la salud y su relación con otros derechos</a:t>
            </a:r>
          </a:p>
          <a:p>
            <a:pPr lvl="2"/>
            <a:r>
              <a:rPr lang="es-CO" sz="1500" dirty="0" smtClean="0"/>
              <a:t>El mecanismo para la resolución de conflictos médicos (pertinencia) que pongan en riesgo el derecho a la salud </a:t>
            </a:r>
          </a:p>
          <a:p>
            <a:pPr lvl="2"/>
            <a:r>
              <a:rPr lang="es-CO" sz="1500" dirty="0" smtClean="0"/>
              <a:t>Los lineamientos para  que se fortalezca la protección a los ciudadanos y la participación ciudadana</a:t>
            </a:r>
          </a:p>
          <a:p>
            <a:pPr lvl="2"/>
            <a:r>
              <a:rPr lang="es-CO" sz="1500" dirty="0" smtClean="0"/>
              <a:t>Los principios que guíen  la gestión de los recursos que financian el sistema de salud.</a:t>
            </a:r>
          </a:p>
          <a:p>
            <a:endParaRPr lang="es-CO" sz="2000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228184" y="378242"/>
            <a:ext cx="2616462" cy="573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A0BA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O" sz="2400" dirty="0" smtClean="0"/>
              <a:t>Estatutaria</a:t>
            </a:r>
            <a:endParaRPr lang="es-CO" sz="2400" dirty="0"/>
          </a:p>
        </p:txBody>
      </p:sp>
      <p:sp>
        <p:nvSpPr>
          <p:cNvPr id="5" name="4 Rectángulo"/>
          <p:cNvSpPr/>
          <p:nvPr/>
        </p:nvSpPr>
        <p:spPr>
          <a:xfrm>
            <a:off x="7990977" y="116632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2800" dirty="0" smtClean="0">
                <a:solidFill>
                  <a:srgbClr val="00A0BA"/>
                </a:solidFill>
                <a:latin typeface="Arial Black" pitchFamily="34" charset="0"/>
              </a:rPr>
              <a:t>Ley</a:t>
            </a:r>
            <a:endParaRPr lang="en-US" sz="2800" dirty="0">
              <a:solidFill>
                <a:srgbClr val="00A0BA"/>
              </a:solidFill>
              <a:latin typeface="Arial Black" pitchFamily="34" charset="0"/>
            </a:endParaRPr>
          </a:p>
        </p:txBody>
      </p:sp>
      <p:pic>
        <p:nvPicPr>
          <p:cNvPr id="4098" name="Picture 2" descr="http://www.1-health-insurance-quotes.com/wp-content/uploads/2012/03/health-insurance-quotes-for-childr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30" t="17565" r="14883"/>
          <a:stretch/>
        </p:blipFill>
        <p:spPr bwMode="auto">
          <a:xfrm>
            <a:off x="251520" y="2463035"/>
            <a:ext cx="2503004" cy="355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148478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00A0BA"/>
              </a:buClr>
              <a:buFont typeface="Wingdings" pitchFamily="2" charset="2"/>
              <a:buChar char="v"/>
            </a:pPr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 la discusión del </a:t>
            </a:r>
            <a:r>
              <a:rPr lang="es-CO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qué</a:t>
            </a:r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el tema central es el derecho fundamental a la salud, </a:t>
            </a:r>
            <a:r>
              <a:rPr lang="es-CO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su alcance </a:t>
            </a:r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y el papel del Estado frente a su protección:</a:t>
            </a:r>
            <a:endParaRPr lang="es-CO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449110" cy="4853136"/>
          </a:xfrm>
        </p:spPr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s-CO" sz="2600" b="1" dirty="0" smtClean="0">
                <a:solidFill>
                  <a:srgbClr val="00A0BA"/>
                </a:solidFill>
                <a:latin typeface="Arial Black" pitchFamily="34" charset="0"/>
              </a:rPr>
              <a:t> Implicaciones </a:t>
            </a:r>
            <a:r>
              <a:rPr lang="es-CO" sz="2600" b="1" dirty="0">
                <a:solidFill>
                  <a:srgbClr val="00A0BA"/>
                </a:solidFill>
                <a:latin typeface="Arial Black" pitchFamily="34" charset="0"/>
              </a:rPr>
              <a:t>de la </a:t>
            </a:r>
            <a:r>
              <a:rPr lang="es-CO" sz="2600" b="1" dirty="0" smtClean="0">
                <a:solidFill>
                  <a:srgbClr val="00A0BA"/>
                </a:solidFill>
                <a:latin typeface="Arial Black" pitchFamily="34" charset="0"/>
              </a:rPr>
              <a:t>reforma tributaria </a:t>
            </a:r>
            <a:endParaRPr lang="es-CO" sz="2600" b="1" dirty="0">
              <a:solidFill>
                <a:srgbClr val="00A0BA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endParaRPr lang="es-CO" sz="2600" b="1" dirty="0">
              <a:solidFill>
                <a:srgbClr val="00A0BA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v"/>
            </a:pPr>
            <a:r>
              <a:rPr lang="es-CO" sz="2600" b="1" dirty="0" smtClean="0">
                <a:solidFill>
                  <a:srgbClr val="00A0BA"/>
                </a:solidFill>
                <a:latin typeface="Arial Black" pitchFamily="34" charset="0"/>
              </a:rPr>
              <a:t> Oportunidad </a:t>
            </a:r>
            <a:r>
              <a:rPr lang="es-CO" sz="2600" b="1" dirty="0">
                <a:solidFill>
                  <a:srgbClr val="00A0BA"/>
                </a:solidFill>
                <a:latin typeface="Arial Black" pitchFamily="34" charset="0"/>
              </a:rPr>
              <a:t>para hacer cambios de fondo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228184" y="407718"/>
            <a:ext cx="2616462" cy="573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A0BA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O" sz="2400" dirty="0" smtClean="0"/>
              <a:t>ordinaria</a:t>
            </a:r>
            <a:endParaRPr lang="es-CO" sz="2400" dirty="0"/>
          </a:p>
        </p:txBody>
      </p:sp>
      <p:sp>
        <p:nvSpPr>
          <p:cNvPr id="5" name="4 Rectángulo"/>
          <p:cNvSpPr/>
          <p:nvPr/>
        </p:nvSpPr>
        <p:spPr>
          <a:xfrm>
            <a:off x="7990977" y="116632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2800" dirty="0" smtClean="0">
                <a:solidFill>
                  <a:srgbClr val="00A0BA"/>
                </a:solidFill>
                <a:latin typeface="Arial Black" pitchFamily="34" charset="0"/>
              </a:rPr>
              <a:t>Ley</a:t>
            </a:r>
            <a:endParaRPr lang="en-US" sz="2800" dirty="0">
              <a:solidFill>
                <a:srgbClr val="00A0BA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968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3491880" y="3252663"/>
            <a:ext cx="2329408" cy="864096"/>
          </a:xfrm>
          <a:prstGeom prst="roundRect">
            <a:avLst/>
          </a:prstGeom>
          <a:solidFill>
            <a:srgbClr val="F0F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Dto. Ley Anti trámites (Art. </a:t>
            </a:r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122)</a:t>
            </a:r>
            <a:endParaRPr lang="es-MX" sz="13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es-MX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Dto. </a:t>
            </a:r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Procedimiento divergencias</a:t>
            </a:r>
            <a:endParaRPr lang="es-MX" sz="13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es-MX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Resolución términos y formatos</a:t>
            </a:r>
            <a:endParaRPr lang="es-CO" sz="13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491880" y="2244551"/>
            <a:ext cx="2329408" cy="864096"/>
          </a:xfrm>
          <a:prstGeom prst="roundRect">
            <a:avLst/>
          </a:prstGeom>
          <a:solidFill>
            <a:srgbClr val="F0F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Dto. Ley Anti trámites (Art. 111)</a:t>
            </a:r>
          </a:p>
          <a:p>
            <a:pPr algn="ctr"/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Dto. reglamentario condiciones </a:t>
            </a:r>
          </a:p>
          <a:p>
            <a:pPr algn="ctr"/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Resolución términos y formatos</a:t>
            </a:r>
            <a:endParaRPr lang="es-CO" sz="13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105872" y="3252663"/>
            <a:ext cx="2498576" cy="864096"/>
          </a:xfrm>
          <a:prstGeom prst="roundRect">
            <a:avLst/>
          </a:prstGeom>
          <a:solidFill>
            <a:srgbClr val="F0F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Estimado</a:t>
            </a:r>
            <a:endParaRPr lang="es-MX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Valor radicado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: $238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Valor aprobado</a:t>
            </a:r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: $174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131024" y="2244551"/>
            <a:ext cx="2473424" cy="864096"/>
          </a:xfrm>
          <a:prstGeom prst="roundRect">
            <a:avLst/>
          </a:prstGeom>
          <a:solidFill>
            <a:srgbClr val="F0F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Observado</a:t>
            </a:r>
          </a:p>
          <a:p>
            <a:pPr algn="ctr"/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Valor radicado: $167 (59%)</a:t>
            </a:r>
          </a:p>
          <a:p>
            <a:pPr algn="ctr"/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Valor aprobado: $121 (73%)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517032" y="4260775"/>
            <a:ext cx="2329408" cy="864096"/>
          </a:xfrm>
          <a:prstGeom prst="roundRect">
            <a:avLst/>
          </a:prstGeom>
          <a:solidFill>
            <a:srgbClr val="F0F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MYT 04 </a:t>
            </a:r>
            <a:endParaRPr lang="es-CO" sz="13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131024" y="4260775"/>
            <a:ext cx="2473424" cy="864096"/>
          </a:xfrm>
          <a:prstGeom prst="roundRect">
            <a:avLst/>
          </a:prstGeom>
          <a:solidFill>
            <a:srgbClr val="F0F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Estimado</a:t>
            </a:r>
            <a:endParaRPr lang="es-MX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es-MX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Valor aprobado $63  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6229320" y="1724491"/>
            <a:ext cx="2411760" cy="33393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rgbClr val="00A0BA"/>
                </a:solidFill>
                <a:latin typeface="Arial Narrow" pitchFamily="34" charset="0"/>
              </a:rPr>
              <a:t>Resultados</a:t>
            </a:r>
            <a:endParaRPr lang="es-CO" sz="2400" b="1" dirty="0">
              <a:solidFill>
                <a:srgbClr val="00A0BA"/>
              </a:solidFill>
              <a:latin typeface="Arial Narrow" pitchFamily="34" charset="0"/>
            </a:endParaRPr>
          </a:p>
        </p:txBody>
      </p:sp>
      <p:cxnSp>
        <p:nvCxnSpPr>
          <p:cNvPr id="38" name="37 Conector recto"/>
          <p:cNvCxnSpPr/>
          <p:nvPr/>
        </p:nvCxnSpPr>
        <p:spPr>
          <a:xfrm>
            <a:off x="611560" y="2676599"/>
            <a:ext cx="648072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25 Rectángulo"/>
          <p:cNvSpPr/>
          <p:nvPr/>
        </p:nvSpPr>
        <p:spPr>
          <a:xfrm>
            <a:off x="1066015" y="2218441"/>
            <a:ext cx="2112857" cy="8108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30480" tIns="20320" rIns="3048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kern="1200" dirty="0" smtClean="0">
                <a:latin typeface="Arial Narrow" pitchFamily="34" charset="0"/>
              </a:rPr>
              <a:t>EXTEMPORANEIDAD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600" kern="1200" dirty="0" smtClean="0">
                <a:latin typeface="Arial Narrow" pitchFamily="34" charset="0"/>
              </a:rPr>
              <a:t>($285)</a:t>
            </a:r>
            <a:endParaRPr lang="es-CO" sz="1600" kern="1200" dirty="0">
              <a:latin typeface="Arial Narrow" pitchFamily="34" charset="0"/>
            </a:endParaRPr>
          </a:p>
        </p:txBody>
      </p:sp>
      <p:cxnSp>
        <p:nvCxnSpPr>
          <p:cNvPr id="39" name="38 Conector recto"/>
          <p:cNvCxnSpPr/>
          <p:nvPr/>
        </p:nvCxnSpPr>
        <p:spPr>
          <a:xfrm>
            <a:off x="611560" y="3721377"/>
            <a:ext cx="648072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611560" y="4766155"/>
            <a:ext cx="648072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611560" y="5805264"/>
            <a:ext cx="648072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34 Rectángulo"/>
          <p:cNvSpPr/>
          <p:nvPr/>
        </p:nvSpPr>
        <p:spPr>
          <a:xfrm>
            <a:off x="1012931" y="3287490"/>
            <a:ext cx="2112857" cy="8028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32385" tIns="21590" rIns="32385" bIns="2159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700" kern="1200" dirty="0" smtClean="0">
                <a:latin typeface="Arial Narrow" pitchFamily="34" charset="0"/>
              </a:rPr>
              <a:t>POS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700" kern="1200" dirty="0" smtClean="0">
                <a:latin typeface="Arial Narrow" pitchFamily="34" charset="0"/>
              </a:rPr>
              <a:t>($403)</a:t>
            </a:r>
            <a:endParaRPr lang="es-CO" sz="1700" kern="1200" dirty="0">
              <a:latin typeface="Arial Narrow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012933" y="4348511"/>
            <a:ext cx="2112857" cy="8028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32385" tIns="21590" rIns="32385" bIns="2159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700" kern="1200" dirty="0" smtClean="0">
                <a:latin typeface="Arial Narrow" pitchFamily="34" charset="0"/>
              </a:rPr>
              <a:t>ADMINISTRATIVA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700" kern="1200" dirty="0" smtClean="0">
                <a:latin typeface="Arial Narrow" pitchFamily="34" charset="0"/>
              </a:rPr>
              <a:t>($392)</a:t>
            </a:r>
            <a:endParaRPr lang="es-CO" sz="1700" kern="1200" dirty="0">
              <a:latin typeface="Arial Narrow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1051777" y="5409532"/>
            <a:ext cx="2112857" cy="8028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32385" tIns="21590" rIns="32385" bIns="2159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700" kern="1200" dirty="0" smtClean="0">
                <a:latin typeface="Arial Narrow" pitchFamily="34" charset="0"/>
              </a:rPr>
              <a:t>COMBINADA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700" kern="1200" dirty="0" smtClean="0">
                <a:latin typeface="Arial Narrow" pitchFamily="34" charset="0"/>
              </a:rPr>
              <a:t>($333)</a:t>
            </a:r>
            <a:endParaRPr lang="es-CO" sz="1700" kern="1200" dirty="0">
              <a:latin typeface="Arial Narrow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613520" y="1810661"/>
            <a:ext cx="0" cy="4032448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345778" y="1318695"/>
            <a:ext cx="4000524" cy="670145"/>
          </a:xfrm>
          <a:prstGeom prst="rect">
            <a:avLst/>
          </a:prstGeom>
          <a:scene3d>
            <a:camera prst="orthographicFront"/>
            <a:lightRig rig="fla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26670" tIns="17780" rIns="2667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400" b="1" kern="1200" dirty="0" smtClean="0">
                <a:latin typeface="Arial Narrow" pitchFamily="34" charset="0"/>
              </a:rPr>
              <a:t>STOCK GLOSA 2005 – SEPT 2011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b="1" kern="1200" dirty="0" smtClean="0">
                <a:latin typeface="Arial Narrow" pitchFamily="34" charset="0"/>
              </a:rPr>
              <a:t>($1.416)</a:t>
            </a:r>
            <a:endParaRPr lang="es-CO" sz="1400" b="1" kern="1200" dirty="0">
              <a:latin typeface="Arial Narrow" pitchFamily="34" charset="0"/>
            </a:endParaRPr>
          </a:p>
        </p:txBody>
      </p:sp>
      <p:sp>
        <p:nvSpPr>
          <p:cNvPr id="43" name="42 Flecha derecha"/>
          <p:cNvSpPr/>
          <p:nvPr/>
        </p:nvSpPr>
        <p:spPr>
          <a:xfrm>
            <a:off x="3203848" y="2420888"/>
            <a:ext cx="432048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43 Flecha derecha"/>
          <p:cNvSpPr/>
          <p:nvPr/>
        </p:nvSpPr>
        <p:spPr>
          <a:xfrm>
            <a:off x="3203848" y="3466845"/>
            <a:ext cx="432048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44 Flecha derecha"/>
          <p:cNvSpPr/>
          <p:nvPr/>
        </p:nvSpPr>
        <p:spPr>
          <a:xfrm>
            <a:off x="3203848" y="4512803"/>
            <a:ext cx="432048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48 Flecha derecha"/>
          <p:cNvSpPr/>
          <p:nvPr/>
        </p:nvSpPr>
        <p:spPr>
          <a:xfrm>
            <a:off x="5868144" y="2420888"/>
            <a:ext cx="432048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49 Flecha derecha"/>
          <p:cNvSpPr/>
          <p:nvPr/>
        </p:nvSpPr>
        <p:spPr>
          <a:xfrm>
            <a:off x="5868144" y="3466845"/>
            <a:ext cx="432048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0 Flecha derecha"/>
          <p:cNvSpPr/>
          <p:nvPr/>
        </p:nvSpPr>
        <p:spPr>
          <a:xfrm>
            <a:off x="5868144" y="4512803"/>
            <a:ext cx="432048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564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0" y="6453916"/>
            <a:ext cx="63649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Cálculos DPSAP – MSPS. Reporte información ESE Decreto 2193 de 2004 – Resolución 2509 de 2012</a:t>
            </a:r>
            <a:endParaRPr lang="es-CO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228184" y="407718"/>
            <a:ext cx="2616462" cy="573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A0BA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O" sz="2400" dirty="0" smtClean="0"/>
              <a:t>Públicas 2011</a:t>
            </a:r>
            <a:endParaRPr lang="es-CO" sz="2400" dirty="0"/>
          </a:p>
        </p:txBody>
      </p:sp>
      <p:sp>
        <p:nvSpPr>
          <p:cNvPr id="8" name="7 Rectángulo"/>
          <p:cNvSpPr/>
          <p:nvPr/>
        </p:nvSpPr>
        <p:spPr>
          <a:xfrm>
            <a:off x="4355976" y="116632"/>
            <a:ext cx="4516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800" dirty="0" smtClean="0">
                <a:solidFill>
                  <a:srgbClr val="00A0BA"/>
                </a:solidFill>
                <a:latin typeface="Arial Black" pitchFamily="34" charset="0"/>
              </a:rPr>
              <a:t>Riesgo financiero IPS</a:t>
            </a:r>
            <a:endParaRPr lang="en-US" sz="2800" dirty="0">
              <a:solidFill>
                <a:srgbClr val="00A0BA"/>
              </a:solidFill>
              <a:latin typeface="Arial Black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4706968"/>
              </p:ext>
            </p:extLst>
          </p:nvPr>
        </p:nvGraphicFramePr>
        <p:xfrm>
          <a:off x="965867" y="1165900"/>
          <a:ext cx="7062517" cy="3055188"/>
        </p:xfrm>
        <a:graphic>
          <a:graphicData uri="http://schemas.openxmlformats.org/drawingml/2006/table">
            <a:tbl>
              <a:tblPr firstCol="1">
                <a:tableStyleId>{327F97BB-C833-4FB7-BDE5-3F7075034690}</a:tableStyleId>
              </a:tblPr>
              <a:tblGrid>
                <a:gridCol w="1661920"/>
                <a:gridCol w="648072"/>
                <a:gridCol w="648072"/>
                <a:gridCol w="720080"/>
                <a:gridCol w="720080"/>
                <a:gridCol w="720080"/>
                <a:gridCol w="720080"/>
                <a:gridCol w="648072"/>
                <a:gridCol w="576061"/>
              </a:tblGrid>
              <a:tr h="318884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 smtClean="0">
                          <a:effectLst/>
                          <a:latin typeface="Arial Narrow" pitchFamily="34" charset="0"/>
                        </a:rPr>
                        <a:t>  Riesgo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Arial Narrow" pitchFamily="34" charset="0"/>
                        </a:rPr>
                        <a:t>Nivel 1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Arial Narrow" pitchFamily="34" charset="0"/>
                        </a:rPr>
                        <a:t>Nivel 2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Arial Narrow" pitchFamily="34" charset="0"/>
                        </a:rPr>
                        <a:t>Nivel 3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Arial Narrow" pitchFamily="34" charset="0"/>
                        </a:rPr>
                        <a:t>Total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Arial Narrow" pitchFamily="34" charset="0"/>
                          <a:cs typeface="Arial" pitchFamily="34" charset="0"/>
                        </a:rPr>
                        <a:t>Nro.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Arial Narrow" pitchFamily="34" charset="0"/>
                          <a:cs typeface="Arial" pitchFamily="34" charset="0"/>
                        </a:rPr>
                        <a:t>%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Arial Narrow" pitchFamily="34" charset="0"/>
                          <a:cs typeface="Arial" pitchFamily="34" charset="0"/>
                        </a:rPr>
                        <a:t>Nro.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Arial Narrow" pitchFamily="34" charset="0"/>
                          <a:cs typeface="Arial" pitchFamily="34" charset="0"/>
                        </a:rPr>
                        <a:t>%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Arial Narrow" pitchFamily="34" charset="0"/>
                          <a:cs typeface="Arial" pitchFamily="34" charset="0"/>
                        </a:rPr>
                        <a:t>Nro.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Arial Narrow" pitchFamily="34" charset="0"/>
                          <a:cs typeface="Arial" pitchFamily="34" charset="0"/>
                        </a:rPr>
                        <a:t>%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Arial Narrow" pitchFamily="34" charset="0"/>
                          <a:cs typeface="Arial" pitchFamily="34" charset="0"/>
                        </a:rPr>
                        <a:t>Nro.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Arial Narrow" pitchFamily="34" charset="0"/>
                          <a:cs typeface="Arial" pitchFamily="34" charset="0"/>
                        </a:rPr>
                        <a:t>%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</a:tr>
              <a:tr h="394014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  Sin </a:t>
                      </a:r>
                      <a:r>
                        <a:rPr lang="es-CO" sz="12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riesgo</a:t>
                      </a:r>
                      <a:endParaRPr lang="es-CO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280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34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45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36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13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57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338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35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4844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  Bajo</a:t>
                      </a:r>
                      <a:endParaRPr lang="es-CO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199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24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24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19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227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23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</a:tr>
              <a:tr h="435278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  Medio</a:t>
                      </a:r>
                      <a:endParaRPr lang="es-CO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75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91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9644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  Alto</a:t>
                      </a:r>
                      <a:endParaRPr lang="es-CO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243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41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33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288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29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  Alto</a:t>
                      </a:r>
                      <a:r>
                        <a:rPr lang="es-CO" sz="120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 por no  </a:t>
                      </a:r>
                    </a:p>
                    <a:p>
                      <a:pPr algn="l" fontAlgn="b"/>
                      <a:r>
                        <a:rPr lang="es-CO" sz="1200" u="none" strike="noStrike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  información</a:t>
                      </a:r>
                      <a:endParaRPr lang="es-CO" sz="12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24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24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lang="es-ES" sz="16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2444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 smtClean="0">
                          <a:effectLst/>
                          <a:latin typeface="Arial Narrow" pitchFamily="34" charset="0"/>
                        </a:rPr>
                        <a:t>  Total </a:t>
                      </a:r>
                      <a:r>
                        <a:rPr lang="es-CO" sz="1200" u="none" strike="noStrike" dirty="0">
                          <a:effectLst/>
                          <a:latin typeface="Arial Narrow" pitchFamily="34" charset="0"/>
                        </a:rPr>
                        <a:t>general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u="none" strike="noStrike" dirty="0"/>
                        <a:t>821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u="none" strike="noStrike" dirty="0"/>
                        <a:t>100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u="none" strike="noStrike" dirty="0"/>
                        <a:t>124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u="none" strike="noStrike" dirty="0"/>
                        <a:t>100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u="none" strike="noStrike" dirty="0"/>
                        <a:t>23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u="none" strike="noStrike" dirty="0"/>
                        <a:t>100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u="none" strike="noStrike" dirty="0"/>
                        <a:t>968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u="none" strike="noStrike" dirty="0"/>
                        <a:t>100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</a:tr>
            </a:tbl>
          </a:graphicData>
        </a:graphic>
      </p:graphicFrame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171" y="4248879"/>
            <a:ext cx="8005658" cy="22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5102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1308429"/>
              </p:ext>
            </p:extLst>
          </p:nvPr>
        </p:nvGraphicFramePr>
        <p:xfrm>
          <a:off x="395536" y="1629504"/>
          <a:ext cx="8352927" cy="4224592"/>
        </p:xfrm>
        <a:graphic>
          <a:graphicData uri="http://schemas.openxmlformats.org/drawingml/2006/table">
            <a:tbl>
              <a:tblPr/>
              <a:tblGrid>
                <a:gridCol w="1413475"/>
                <a:gridCol w="953804"/>
                <a:gridCol w="953804"/>
                <a:gridCol w="953804"/>
                <a:gridCol w="953804"/>
                <a:gridCol w="953804"/>
                <a:gridCol w="953804"/>
                <a:gridCol w="1216628"/>
              </a:tblGrid>
              <a:tr h="57536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Departamento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 </a:t>
                      </a:r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riesgo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Riesgo bajo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Riesgo medio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Riesgo alto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 </a:t>
                      </a:r>
                      <a:r>
                        <a:rPr lang="es-CO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en Riesgo </a:t>
                      </a:r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medio </a:t>
                      </a:r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 alto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Amazonas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Antioquia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Arauca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Atlántico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Bogotá 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D.C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Bolívar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Boyacá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Caldas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Caquetá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Casanare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Cauca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Cesar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Chocó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Córdoba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Cundinamarca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Guainía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0" y="6550223"/>
            <a:ext cx="63649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Cálculos DPSAP – MSPS. Reporte información ESE Decreto 2193 de 2004</a:t>
            </a:r>
            <a:endParaRPr lang="es-CO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940152" y="479726"/>
            <a:ext cx="2904494" cy="573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A0BA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O" sz="2400" dirty="0" smtClean="0"/>
              <a:t>Financiero 2011</a:t>
            </a:r>
            <a:endParaRPr lang="es-CO" sz="2400" dirty="0"/>
          </a:p>
        </p:txBody>
      </p:sp>
      <p:sp>
        <p:nvSpPr>
          <p:cNvPr id="9" name="8 Rectángulo"/>
          <p:cNvSpPr/>
          <p:nvPr/>
        </p:nvSpPr>
        <p:spPr>
          <a:xfrm>
            <a:off x="4211960" y="116632"/>
            <a:ext cx="4660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800" dirty="0" smtClean="0">
                <a:solidFill>
                  <a:srgbClr val="00A0BA"/>
                </a:solidFill>
                <a:latin typeface="Arial Black" pitchFamily="34" charset="0"/>
              </a:rPr>
              <a:t>Categorización riesgo</a:t>
            </a:r>
            <a:endParaRPr lang="en-US" sz="2800" dirty="0">
              <a:solidFill>
                <a:srgbClr val="00A0BA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550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7480160"/>
              </p:ext>
            </p:extLst>
          </p:nvPr>
        </p:nvGraphicFramePr>
        <p:xfrm>
          <a:off x="395536" y="1412775"/>
          <a:ext cx="8280919" cy="4824536"/>
        </p:xfrm>
        <a:graphic>
          <a:graphicData uri="http://schemas.openxmlformats.org/drawingml/2006/table">
            <a:tbl>
              <a:tblPr/>
              <a:tblGrid>
                <a:gridCol w="1607564"/>
                <a:gridCol w="917230"/>
                <a:gridCol w="917230"/>
                <a:gridCol w="917230"/>
                <a:gridCol w="917230"/>
                <a:gridCol w="917230"/>
                <a:gridCol w="917230"/>
                <a:gridCol w="1169975"/>
              </a:tblGrid>
              <a:tr h="6837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Departamento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 </a:t>
                      </a:r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riesgo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Riesgo bajo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Riesgo medio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Riesgo alto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 </a:t>
                      </a:r>
                      <a:r>
                        <a:rPr lang="es-CO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</a:t>
                      </a:r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en Riesgo </a:t>
                      </a:r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medio </a:t>
                      </a:r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 alto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Guaviare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Huila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La 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Guajira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Magdalena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Meta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Nariño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N. 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Santander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Putumayo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Quindío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Risaralda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Santander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Sucre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Tolima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Valle 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 Cauca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Vaupés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Vichada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</a:tr>
              <a:tr h="24357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Total </a:t>
                      </a:r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general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968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0" y="6550223"/>
            <a:ext cx="63649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Cálculos DPSAP – MSPS. Reporte información ESE Decreto 2193 de 2004</a:t>
            </a:r>
            <a:endParaRPr lang="es-CO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940152" y="479726"/>
            <a:ext cx="2904494" cy="573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A0BA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O" sz="2400" dirty="0" smtClean="0"/>
              <a:t>Financiero 2011</a:t>
            </a:r>
            <a:endParaRPr lang="es-CO" sz="2400" dirty="0"/>
          </a:p>
        </p:txBody>
      </p:sp>
      <p:sp>
        <p:nvSpPr>
          <p:cNvPr id="8" name="7 Rectángulo"/>
          <p:cNvSpPr/>
          <p:nvPr/>
        </p:nvSpPr>
        <p:spPr>
          <a:xfrm>
            <a:off x="4211960" y="116632"/>
            <a:ext cx="4660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800" dirty="0" smtClean="0">
                <a:solidFill>
                  <a:srgbClr val="00A0BA"/>
                </a:solidFill>
                <a:latin typeface="Arial Black" pitchFamily="34" charset="0"/>
              </a:rPr>
              <a:t>Categorización riesgo</a:t>
            </a:r>
            <a:endParaRPr lang="en-US" sz="2800" dirty="0">
              <a:solidFill>
                <a:srgbClr val="00A0BA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038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53048" y="836712"/>
            <a:ext cx="421990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MX" sz="23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  <a:ea typeface="+mj-ea"/>
                <a:cs typeface="Tahoma" pitchFamily="34" charset="0"/>
              </a:rPr>
              <a:t>convenio de desempeño</a:t>
            </a:r>
            <a:endParaRPr lang="es-MX" sz="23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0159220"/>
              </p:ext>
            </p:extLst>
          </p:nvPr>
        </p:nvGraphicFramePr>
        <p:xfrm>
          <a:off x="791580" y="2564904"/>
          <a:ext cx="7560840" cy="2389445"/>
        </p:xfrm>
        <a:graphic>
          <a:graphicData uri="http://schemas.openxmlformats.org/drawingml/2006/table">
            <a:tbl>
              <a:tblPr/>
              <a:tblGrid>
                <a:gridCol w="2052228"/>
                <a:gridCol w="1008112"/>
                <a:gridCol w="936104"/>
                <a:gridCol w="936104"/>
                <a:gridCol w="972108"/>
                <a:gridCol w="792088"/>
                <a:gridCol w="864096"/>
              </a:tblGrid>
              <a:tr h="4452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Categorización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0B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Incluidas en convenios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0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 incluidas en convenio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0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0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112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Nro.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Nro.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Nro.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0BA"/>
                    </a:solidFill>
                  </a:tcPr>
                </a:tc>
              </a:tr>
              <a:tr h="321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Sin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riesgo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Riesgo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bajo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</a:tr>
              <a:tr h="321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Riesgo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8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Riesgo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</a:tr>
              <a:tr h="38764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Total </a:t>
                      </a:r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general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968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0BA"/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79512" y="5229200"/>
            <a:ext cx="8693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00A0BA"/>
                </a:solidFill>
                <a:latin typeface="Arial Black" pitchFamily="34" charset="0"/>
                <a:cs typeface="Arial" pitchFamily="34" charset="0"/>
              </a:rPr>
              <a:t>69% </a:t>
            </a:r>
            <a: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los hospitales en convenio presentan riesgo bajo o sin riesgo, mientras que </a:t>
            </a:r>
            <a:r>
              <a:rPr lang="es-CO" sz="2400" b="1" dirty="0" smtClean="0">
                <a:solidFill>
                  <a:srgbClr val="00A0BA"/>
                </a:solidFill>
                <a:latin typeface="Arial Black" pitchFamily="34" charset="0"/>
                <a:cs typeface="Arial" pitchFamily="34" charset="0"/>
              </a:rPr>
              <a:t>57% </a:t>
            </a:r>
            <a: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los hospitales sin convenio están en la misma condición.</a:t>
            </a:r>
            <a:endParaRPr lang="es-CO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75656" y="1484784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rgbClr val="00A0BA"/>
                </a:solidFill>
                <a:latin typeface="Arial Black" pitchFamily="34" charset="0"/>
                <a:cs typeface="Arial" pitchFamily="34" charset="0"/>
              </a:rPr>
              <a:t>Menor riesgo en hospitales </a:t>
            </a:r>
          </a:p>
          <a:p>
            <a:pPr algn="ctr"/>
            <a:r>
              <a:rPr lang="es-CO" sz="2000" dirty="0" smtClean="0">
                <a:solidFill>
                  <a:srgbClr val="00A0BA"/>
                </a:solidFill>
                <a:latin typeface="Arial Black" pitchFamily="34" charset="0"/>
                <a:cs typeface="Arial" pitchFamily="34" charset="0"/>
              </a:rPr>
              <a:t>con convenio de desempeño</a:t>
            </a:r>
            <a:endParaRPr lang="es-CO" sz="2000" dirty="0">
              <a:solidFill>
                <a:srgbClr val="00A0BA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248376" y="451777"/>
            <a:ext cx="3624574" cy="573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A0BA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O" sz="2400" dirty="0" smtClean="0"/>
              <a:t>Financiero y ESE en</a:t>
            </a:r>
            <a:endParaRPr lang="es-CO" sz="2400" dirty="0"/>
          </a:p>
        </p:txBody>
      </p:sp>
      <p:sp>
        <p:nvSpPr>
          <p:cNvPr id="8" name="7 Rectángulo"/>
          <p:cNvSpPr/>
          <p:nvPr/>
        </p:nvSpPr>
        <p:spPr>
          <a:xfrm>
            <a:off x="5695478" y="116632"/>
            <a:ext cx="3177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2800" dirty="0" smtClean="0">
                <a:solidFill>
                  <a:srgbClr val="00A0BA"/>
                </a:solidFill>
                <a:latin typeface="Arial Black" pitchFamily="34" charset="0"/>
              </a:rPr>
              <a:t>Riesgo fiscal y</a:t>
            </a:r>
            <a:endParaRPr lang="en-US" sz="2800" dirty="0">
              <a:solidFill>
                <a:srgbClr val="00A0BA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854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228184" y="378242"/>
            <a:ext cx="2616462" cy="573010"/>
          </a:xfrm>
        </p:spPr>
        <p:txBody>
          <a:bodyPr>
            <a:normAutofit/>
          </a:bodyPr>
          <a:lstStyle/>
          <a:p>
            <a:r>
              <a:rPr lang="es-CO" sz="2400" dirty="0" smtClean="0"/>
              <a:t>del Sistema</a:t>
            </a:r>
            <a:endParaRPr lang="es-CO" sz="2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77356" y="5805264"/>
            <a:ext cx="8495594" cy="57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1. </a:t>
            </a:r>
            <a:r>
              <a:rPr lang="es-CO" sz="12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Las EPS registran Cuentas por cobrar al </a:t>
            </a:r>
            <a:r>
              <a:rPr lang="es-CO" sz="1200" dirty="0" err="1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Fosyga</a:t>
            </a:r>
            <a:r>
              <a:rPr lang="es-CO" sz="12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1,8 billones, de los cuales a junio 30 se encontraban en proceso de auditoría $150 mil millones</a:t>
            </a:r>
          </a:p>
          <a:p>
            <a:endParaRPr lang="es-CO" sz="1100" baseline="500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es-CO" sz="11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2.</a:t>
            </a:r>
            <a:r>
              <a:rPr lang="es-CO" sz="11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s-CO" sz="12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Según registro contable de las EPS del Régimen Subsidiado S tienen proveedores y cuentas por pagar por valor $964.000.millones</a:t>
            </a:r>
          </a:p>
        </p:txBody>
      </p:sp>
      <p:sp>
        <p:nvSpPr>
          <p:cNvPr id="76" name="75 Redondear rectángulo de esquina diagonal"/>
          <p:cNvSpPr/>
          <p:nvPr/>
        </p:nvSpPr>
        <p:spPr>
          <a:xfrm>
            <a:off x="1206004" y="1124744"/>
            <a:ext cx="1868980" cy="821547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latin typeface="Arial Black" pitchFamily="34" charset="0"/>
              </a:rPr>
              <a:t>Entidades</a:t>
            </a:r>
            <a:br>
              <a:rPr lang="es-CO" sz="1600" dirty="0" smtClean="0">
                <a:latin typeface="Arial Black" pitchFamily="34" charset="0"/>
              </a:rPr>
            </a:br>
            <a:r>
              <a:rPr lang="es-CO" sz="1600" dirty="0" smtClean="0">
                <a:latin typeface="Arial Black" pitchFamily="34" charset="0"/>
              </a:rPr>
              <a:t>territoriales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77" name="76 Flecha doblada"/>
          <p:cNvSpPr/>
          <p:nvPr/>
        </p:nvSpPr>
        <p:spPr>
          <a:xfrm rot="5400000">
            <a:off x="3192768" y="1694641"/>
            <a:ext cx="778998" cy="683320"/>
          </a:xfrm>
          <a:prstGeom prst="bentArrow">
            <a:avLst>
              <a:gd name="adj1" fmla="val 25000"/>
              <a:gd name="adj2" fmla="val 28779"/>
              <a:gd name="adj3" fmla="val 25000"/>
              <a:gd name="adj4" fmla="val 4375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77 Redondear rectángulo de esquina diagonal"/>
          <p:cNvSpPr/>
          <p:nvPr/>
        </p:nvSpPr>
        <p:spPr>
          <a:xfrm>
            <a:off x="2051720" y="2467519"/>
            <a:ext cx="1944216" cy="649401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latin typeface="Arial Black" pitchFamily="34" charset="0"/>
              </a:rPr>
              <a:t>EPS</a:t>
            </a:r>
            <a:br>
              <a:rPr lang="es-CO" sz="1600" dirty="0" smtClean="0">
                <a:latin typeface="Arial Black" pitchFamily="34" charset="0"/>
              </a:rPr>
            </a:br>
            <a:r>
              <a:rPr lang="es-CO" sz="1600" dirty="0" smtClean="0">
                <a:latin typeface="Arial Black" pitchFamily="34" charset="0"/>
              </a:rPr>
              <a:t>subsidiado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79" name="78 Redondear rectángulo de esquina diagonal"/>
          <p:cNvSpPr/>
          <p:nvPr/>
        </p:nvSpPr>
        <p:spPr>
          <a:xfrm>
            <a:off x="467544" y="3861048"/>
            <a:ext cx="8208912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Arial Black" pitchFamily="34" charset="0"/>
              </a:rPr>
              <a:t>Hospitales públicos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80" name="79 Redondear rectángulo de esquina diagonal"/>
          <p:cNvSpPr/>
          <p:nvPr/>
        </p:nvSpPr>
        <p:spPr>
          <a:xfrm>
            <a:off x="4932040" y="2467519"/>
            <a:ext cx="1944216" cy="649401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latin typeface="Arial Black" pitchFamily="34" charset="0"/>
              </a:rPr>
              <a:t>EPS</a:t>
            </a:r>
            <a:br>
              <a:rPr lang="es-CO" sz="1600" dirty="0" smtClean="0">
                <a:latin typeface="Arial Black" pitchFamily="34" charset="0"/>
              </a:rPr>
            </a:br>
            <a:r>
              <a:rPr lang="es-CO" sz="1600" dirty="0" smtClean="0">
                <a:latin typeface="Arial Black" pitchFamily="34" charset="0"/>
              </a:rPr>
              <a:t>Contributivo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81" name="80 Flecha doblada"/>
          <p:cNvSpPr/>
          <p:nvPr/>
        </p:nvSpPr>
        <p:spPr>
          <a:xfrm rot="5400000" flipV="1">
            <a:off x="-288629" y="2312787"/>
            <a:ext cx="2070230" cy="738260"/>
          </a:xfrm>
          <a:prstGeom prst="bentArrow">
            <a:avLst>
              <a:gd name="adj1" fmla="val 25000"/>
              <a:gd name="adj2" fmla="val 28779"/>
              <a:gd name="adj3" fmla="val 25000"/>
              <a:gd name="adj4" fmla="val 4375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81 Flecha doblada"/>
          <p:cNvSpPr/>
          <p:nvPr/>
        </p:nvSpPr>
        <p:spPr>
          <a:xfrm rot="16200000" flipH="1">
            <a:off x="1187624" y="2996954"/>
            <a:ext cx="936105" cy="648071"/>
          </a:xfrm>
          <a:prstGeom prst="bentArrow">
            <a:avLst>
              <a:gd name="adj1" fmla="val 27009"/>
              <a:gd name="adj2" fmla="val 28779"/>
              <a:gd name="adj3" fmla="val 25000"/>
              <a:gd name="adj4" fmla="val 43750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82 Redondear rectángulo de esquina diagonal"/>
          <p:cNvSpPr/>
          <p:nvPr/>
        </p:nvSpPr>
        <p:spPr>
          <a:xfrm>
            <a:off x="1907704" y="5013176"/>
            <a:ext cx="5452376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 Black" pitchFamily="34" charset="0"/>
              </a:rPr>
              <a:t>Pasivos laborales y con proveedores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84" name="83 Flecha doblada"/>
          <p:cNvSpPr/>
          <p:nvPr/>
        </p:nvSpPr>
        <p:spPr>
          <a:xfrm rot="5400000">
            <a:off x="6696236" y="2960948"/>
            <a:ext cx="1080120" cy="576064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84 Redondear rectángulo de esquina diagonal"/>
          <p:cNvSpPr/>
          <p:nvPr/>
        </p:nvSpPr>
        <p:spPr>
          <a:xfrm>
            <a:off x="6156176" y="1124744"/>
            <a:ext cx="1643683" cy="821547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err="1" smtClean="0">
                <a:latin typeface="Arial Black" pitchFamily="34" charset="0"/>
              </a:rPr>
              <a:t>Fosyga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87" name="86 Flecha doblada"/>
          <p:cNvSpPr/>
          <p:nvPr/>
        </p:nvSpPr>
        <p:spPr>
          <a:xfrm rot="5400000">
            <a:off x="7209293" y="2321877"/>
            <a:ext cx="2070230" cy="720080"/>
          </a:xfrm>
          <a:prstGeom prst="bentArrow">
            <a:avLst>
              <a:gd name="adj1" fmla="val 25000"/>
              <a:gd name="adj2" fmla="val 28779"/>
              <a:gd name="adj3" fmla="val 25000"/>
              <a:gd name="adj4" fmla="val 4375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87 Flecha doblada"/>
          <p:cNvSpPr/>
          <p:nvPr/>
        </p:nvSpPr>
        <p:spPr>
          <a:xfrm rot="5400000" flipV="1">
            <a:off x="5316249" y="1657881"/>
            <a:ext cx="778998" cy="756840"/>
          </a:xfrm>
          <a:prstGeom prst="bentArrow">
            <a:avLst>
              <a:gd name="adj1" fmla="val 25000"/>
              <a:gd name="adj2" fmla="val 28779"/>
              <a:gd name="adj3" fmla="val 25000"/>
              <a:gd name="adj4" fmla="val 43750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90 Flecha abajo"/>
          <p:cNvSpPr/>
          <p:nvPr/>
        </p:nvSpPr>
        <p:spPr>
          <a:xfrm>
            <a:off x="4427984" y="4581128"/>
            <a:ext cx="432048" cy="36004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097614" y="6525344"/>
            <a:ext cx="694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Sistema de Información de Hospitales MSPS, Reporte Circular Única </a:t>
            </a:r>
            <a:r>
              <a:rPr lang="es-CO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Supersalud</a:t>
            </a:r>
            <a:r>
              <a:rPr lang="es-CO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Corte Junio de 2012</a:t>
            </a:r>
          </a:p>
          <a:p>
            <a:pPr algn="ctr"/>
            <a:endParaRPr lang="es-CO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234361" y="116632"/>
            <a:ext cx="1638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2800" dirty="0" smtClean="0">
                <a:solidFill>
                  <a:srgbClr val="00A0BA"/>
                </a:solidFill>
                <a:latin typeface="Arial Black" pitchFamily="34" charset="0"/>
              </a:rPr>
              <a:t>Deudas</a:t>
            </a:r>
            <a:endParaRPr lang="en-US" sz="2800" dirty="0">
              <a:solidFill>
                <a:srgbClr val="00A0BA"/>
              </a:solidFill>
              <a:latin typeface="Arial Black" pitchFamily="34" charset="0"/>
            </a:endParaRPr>
          </a:p>
        </p:txBody>
      </p:sp>
      <p:sp>
        <p:nvSpPr>
          <p:cNvPr id="4" name="3 Llamada rectangular redondeada"/>
          <p:cNvSpPr/>
          <p:nvPr/>
        </p:nvSpPr>
        <p:spPr>
          <a:xfrm rot="16200000">
            <a:off x="5088456" y="535905"/>
            <a:ext cx="576437" cy="1465333"/>
          </a:xfrm>
          <a:prstGeom prst="wedgeRoundRectCallout">
            <a:avLst>
              <a:gd name="adj1" fmla="val -22816"/>
              <a:gd name="adj2" fmla="val 57616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CuadroTexto"/>
          <p:cNvSpPr txBox="1"/>
          <p:nvPr/>
        </p:nvSpPr>
        <p:spPr>
          <a:xfrm>
            <a:off x="4618834" y="1052736"/>
            <a:ext cx="15373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prstClr val="black"/>
                </a:solidFill>
                <a:latin typeface="Arial Black" pitchFamily="34" charset="0"/>
              </a:rPr>
              <a:t>$1,687.011 </a:t>
            </a:r>
          </a:p>
          <a:p>
            <a:pPr algn="ctr"/>
            <a:r>
              <a:rPr lang="es-CO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vs. $1.280.000</a:t>
            </a:r>
            <a:r>
              <a:rPr lang="es-CO" sz="1200" baseline="56000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endParaRPr lang="es-CO" sz="1200" baseline="56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" name="29 Llamada rectangular redondeada"/>
          <p:cNvSpPr/>
          <p:nvPr/>
        </p:nvSpPr>
        <p:spPr>
          <a:xfrm rot="10800000" flipH="1">
            <a:off x="7267908" y="2126728"/>
            <a:ext cx="976500" cy="421018"/>
          </a:xfrm>
          <a:prstGeom prst="wedgeRoundRectCallout">
            <a:avLst>
              <a:gd name="adj1" fmla="val -23986"/>
              <a:gd name="adj2" fmla="val 76620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CuadroTexto"/>
          <p:cNvSpPr txBox="1"/>
          <p:nvPr/>
        </p:nvSpPr>
        <p:spPr>
          <a:xfrm>
            <a:off x="7290536" y="222162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prstClr val="black"/>
                </a:solidFill>
                <a:latin typeface="Arial Black" pitchFamily="34" charset="0"/>
              </a:rPr>
              <a:t>$148.886</a:t>
            </a:r>
            <a:endParaRPr lang="es-CO" sz="1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1" name="30 Llamada rectangular redondeada"/>
          <p:cNvSpPr/>
          <p:nvPr/>
        </p:nvSpPr>
        <p:spPr>
          <a:xfrm rot="10800000" flipH="1">
            <a:off x="6041212" y="3248980"/>
            <a:ext cx="1051067" cy="421018"/>
          </a:xfrm>
          <a:prstGeom prst="wedgeRoundRectCallout">
            <a:avLst>
              <a:gd name="adj1" fmla="val -23986"/>
              <a:gd name="adj2" fmla="val 76620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CuadroTexto"/>
          <p:cNvSpPr txBox="1"/>
          <p:nvPr/>
        </p:nvSpPr>
        <p:spPr>
          <a:xfrm>
            <a:off x="6080691" y="3363116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 smtClean="0">
                <a:solidFill>
                  <a:prstClr val="black"/>
                </a:solidFill>
                <a:latin typeface="Arial Black" pitchFamily="34" charset="0"/>
              </a:rPr>
              <a:t>$427,084</a:t>
            </a:r>
            <a:endParaRPr lang="es-CO" sz="1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2" name="31 Llamada rectangular redondeada"/>
          <p:cNvSpPr/>
          <p:nvPr/>
        </p:nvSpPr>
        <p:spPr>
          <a:xfrm rot="10800000" flipH="1">
            <a:off x="1849552" y="3236599"/>
            <a:ext cx="1570320" cy="534437"/>
          </a:xfrm>
          <a:prstGeom prst="wedgeRoundRectCallout">
            <a:avLst>
              <a:gd name="adj1" fmla="val -19619"/>
              <a:gd name="adj2" fmla="val 7234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CuadroTexto"/>
          <p:cNvSpPr txBox="1"/>
          <p:nvPr/>
        </p:nvSpPr>
        <p:spPr>
          <a:xfrm>
            <a:off x="1938008" y="3327375"/>
            <a:ext cx="227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prstClr val="black"/>
                </a:solidFill>
                <a:latin typeface="Arial Black" pitchFamily="34" charset="0"/>
              </a:rPr>
              <a:t>$2,164,144 </a:t>
            </a:r>
            <a:endParaRPr lang="es-CO" sz="1200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vs. $964.000</a:t>
            </a:r>
            <a:r>
              <a:rPr lang="es-CO" sz="1200" baseline="50000" dirty="0" smtClean="0">
                <a:solidFill>
                  <a:srgbClr val="FF0000"/>
                </a:solidFill>
                <a:latin typeface="Arial Black" pitchFamily="34" charset="0"/>
              </a:rPr>
              <a:t>2 </a:t>
            </a:r>
            <a:endParaRPr lang="es-CO" sz="1200" baseline="50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3" name="32 Llamada rectangular redondeada"/>
          <p:cNvSpPr/>
          <p:nvPr/>
        </p:nvSpPr>
        <p:spPr>
          <a:xfrm rot="10800000">
            <a:off x="791580" y="2060848"/>
            <a:ext cx="936104" cy="421018"/>
          </a:xfrm>
          <a:prstGeom prst="wedgeRoundRectCallout">
            <a:avLst>
              <a:gd name="adj1" fmla="val -23986"/>
              <a:gd name="adj2" fmla="val 76620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CuadroTexto"/>
          <p:cNvSpPr txBox="1"/>
          <p:nvPr/>
        </p:nvSpPr>
        <p:spPr>
          <a:xfrm>
            <a:off x="755575" y="2132859"/>
            <a:ext cx="1008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 smtClean="0">
                <a:solidFill>
                  <a:prstClr val="black"/>
                </a:solidFill>
                <a:latin typeface="Arial Black" pitchFamily="34" charset="0"/>
              </a:rPr>
              <a:t>$675,101</a:t>
            </a:r>
            <a:endParaRPr lang="es-CO" sz="1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4" name="33 Llamada rectangular redondeada"/>
          <p:cNvSpPr/>
          <p:nvPr/>
        </p:nvSpPr>
        <p:spPr>
          <a:xfrm flipH="1">
            <a:off x="3180156" y="4520150"/>
            <a:ext cx="1142012" cy="421018"/>
          </a:xfrm>
          <a:prstGeom prst="wedgeRoundRectCallout">
            <a:avLst>
              <a:gd name="adj1" fmla="val -23986"/>
              <a:gd name="adj2" fmla="val 76620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65 CuadroTexto"/>
          <p:cNvSpPr txBox="1"/>
          <p:nvPr/>
        </p:nvSpPr>
        <p:spPr>
          <a:xfrm>
            <a:off x="3201880" y="4592161"/>
            <a:ext cx="1142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prstClr val="black"/>
                </a:solidFill>
                <a:latin typeface="Arial Black" pitchFamily="34" charset="0"/>
              </a:rPr>
              <a:t>$2.091.742</a:t>
            </a:r>
            <a:endParaRPr lang="es-CO" sz="1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6" name="35 Llamada rectangular redondeada"/>
          <p:cNvSpPr/>
          <p:nvPr/>
        </p:nvSpPr>
        <p:spPr>
          <a:xfrm rot="5400000">
            <a:off x="3441898" y="727771"/>
            <a:ext cx="411138" cy="1081601"/>
          </a:xfrm>
          <a:prstGeom prst="wedgeRoundRectCallout">
            <a:avLst>
              <a:gd name="adj1" fmla="val -22816"/>
              <a:gd name="adj2" fmla="val 57616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CuadroTexto"/>
          <p:cNvSpPr txBox="1"/>
          <p:nvPr/>
        </p:nvSpPr>
        <p:spPr>
          <a:xfrm>
            <a:off x="3180156" y="113538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prstClr val="black"/>
                </a:solidFill>
                <a:latin typeface="Arial Black" pitchFamily="34" charset="0"/>
              </a:rPr>
              <a:t>$425.000</a:t>
            </a:r>
            <a:endParaRPr lang="es-CO" sz="12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91580" y="6525344"/>
            <a:ext cx="75608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Cálculos DNP basados en información reportada por las IPS conforme al Decreto 2193 de 2004, corte 23 mayo de 2012. 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228184" y="378242"/>
            <a:ext cx="2616462" cy="573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A0BA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O" sz="2400" dirty="0" smtClean="0"/>
              <a:t>públicas</a:t>
            </a:r>
            <a:endParaRPr lang="es-CO" sz="2400" dirty="0"/>
          </a:p>
        </p:txBody>
      </p:sp>
      <p:sp>
        <p:nvSpPr>
          <p:cNvPr id="8" name="7 Rectángulo"/>
          <p:cNvSpPr/>
          <p:nvPr/>
        </p:nvSpPr>
        <p:spPr>
          <a:xfrm>
            <a:off x="6194012" y="116632"/>
            <a:ext cx="2678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2800" dirty="0" smtClean="0">
                <a:solidFill>
                  <a:srgbClr val="00A0BA"/>
                </a:solidFill>
                <a:latin typeface="Arial Black" pitchFamily="34" charset="0"/>
              </a:rPr>
              <a:t>Carteras IPS</a:t>
            </a:r>
            <a:endParaRPr lang="en-US" sz="2800" dirty="0">
              <a:solidFill>
                <a:srgbClr val="00A0BA"/>
              </a:solidFill>
              <a:latin typeface="Arial Black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96752"/>
            <a:ext cx="8712968" cy="520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51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 flipV="1">
            <a:off x="305092" y="5445224"/>
            <a:ext cx="3834604" cy="792088"/>
          </a:xfrm>
          <a:prstGeom prst="roundRect">
            <a:avLst>
              <a:gd name="adj" fmla="val 5340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4436382" y="951252"/>
            <a:ext cx="4456098" cy="53580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761" t="12514" r="5162" b="3696"/>
          <a:stretch/>
        </p:blipFill>
        <p:spPr bwMode="auto">
          <a:xfrm>
            <a:off x="4540936" y="1080372"/>
            <a:ext cx="4246990" cy="509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6228184" y="378242"/>
            <a:ext cx="2616462" cy="573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A0BA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O" sz="2400" dirty="0" smtClean="0"/>
              <a:t>del pasado</a:t>
            </a:r>
            <a:endParaRPr lang="es-CO" sz="2400" dirty="0"/>
          </a:p>
        </p:txBody>
      </p:sp>
      <p:sp>
        <p:nvSpPr>
          <p:cNvPr id="16" name="15 Rectángulo"/>
          <p:cNvSpPr/>
          <p:nvPr/>
        </p:nvSpPr>
        <p:spPr>
          <a:xfrm>
            <a:off x="7234361" y="116632"/>
            <a:ext cx="1638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2800" dirty="0" smtClean="0">
                <a:solidFill>
                  <a:srgbClr val="00A0BA"/>
                </a:solidFill>
                <a:latin typeface="Arial Black" pitchFamily="34" charset="0"/>
              </a:rPr>
              <a:t>Deudas</a:t>
            </a:r>
            <a:endParaRPr lang="en-US" sz="2800" dirty="0">
              <a:solidFill>
                <a:srgbClr val="00A0BA"/>
              </a:solidFill>
              <a:latin typeface="Arial Black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097614" y="6525344"/>
            <a:ext cx="694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Sistema de Información de Hospitales MSPS, Reporte Circular Única </a:t>
            </a:r>
            <a:r>
              <a:rPr lang="es-CO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Supersalud</a:t>
            </a:r>
            <a:r>
              <a:rPr lang="es-CO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Corte Junio de 2012</a:t>
            </a:r>
          </a:p>
          <a:p>
            <a:pPr algn="ctr"/>
            <a:endParaRPr lang="es-CO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5565140"/>
            <a:ext cx="35283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2.</a:t>
            </a:r>
            <a:r>
              <a:rPr lang="es-CO" sz="11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s-CO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Según registro contable de las EPS del Régimen </a:t>
            </a:r>
            <a:endParaRPr lang="es-CO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Subsidiado S  tienen </a:t>
            </a:r>
            <a:r>
              <a:rPr lang="es-CO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proveedores y cuentas por </a:t>
            </a:r>
            <a:endParaRPr lang="es-CO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pagar por </a:t>
            </a:r>
            <a:r>
              <a:rPr lang="es-CO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valor $964.000.millones</a:t>
            </a:r>
          </a:p>
        </p:txBody>
      </p:sp>
      <p:sp>
        <p:nvSpPr>
          <p:cNvPr id="20" name="19 Redondear rectángulo de esquina diagonal"/>
          <p:cNvSpPr/>
          <p:nvPr/>
        </p:nvSpPr>
        <p:spPr>
          <a:xfrm>
            <a:off x="1133740" y="1340765"/>
            <a:ext cx="1868980" cy="821547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latin typeface="Arial Black" pitchFamily="34" charset="0"/>
              </a:rPr>
              <a:t>Entidades</a:t>
            </a:r>
            <a:br>
              <a:rPr lang="es-CO" sz="1600" dirty="0" smtClean="0">
                <a:latin typeface="Arial Black" pitchFamily="34" charset="0"/>
              </a:rPr>
            </a:br>
            <a:r>
              <a:rPr lang="es-CO" sz="1600" dirty="0" smtClean="0">
                <a:latin typeface="Arial Black" pitchFamily="34" charset="0"/>
              </a:rPr>
              <a:t>territoriales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22" name="21 Flecha doblada"/>
          <p:cNvSpPr/>
          <p:nvPr/>
        </p:nvSpPr>
        <p:spPr>
          <a:xfrm rot="5400000">
            <a:off x="3120504" y="1982673"/>
            <a:ext cx="778998" cy="683320"/>
          </a:xfrm>
          <a:prstGeom prst="bentArrow">
            <a:avLst>
              <a:gd name="adj1" fmla="val 25000"/>
              <a:gd name="adj2" fmla="val 28779"/>
              <a:gd name="adj3" fmla="val 25000"/>
              <a:gd name="adj4" fmla="val 4375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22 Redondear rectángulo de esquina diagonal"/>
          <p:cNvSpPr/>
          <p:nvPr/>
        </p:nvSpPr>
        <p:spPr>
          <a:xfrm>
            <a:off x="1979456" y="2827556"/>
            <a:ext cx="1944216" cy="649401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latin typeface="Arial Black" pitchFamily="34" charset="0"/>
              </a:rPr>
              <a:t>EPS</a:t>
            </a:r>
            <a:br>
              <a:rPr lang="es-CO" sz="1600" dirty="0" smtClean="0">
                <a:latin typeface="Arial Black" pitchFamily="34" charset="0"/>
              </a:rPr>
            </a:br>
            <a:r>
              <a:rPr lang="es-CO" sz="1600" dirty="0" smtClean="0">
                <a:latin typeface="Arial Black" pitchFamily="34" charset="0"/>
              </a:rPr>
              <a:t>subsidiado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24" name="23 Flecha doblada"/>
          <p:cNvSpPr/>
          <p:nvPr/>
        </p:nvSpPr>
        <p:spPr>
          <a:xfrm rot="5400000" flipV="1">
            <a:off x="-360893" y="2600819"/>
            <a:ext cx="2070230" cy="738260"/>
          </a:xfrm>
          <a:prstGeom prst="bentArrow">
            <a:avLst>
              <a:gd name="adj1" fmla="val 25000"/>
              <a:gd name="adj2" fmla="val 28779"/>
              <a:gd name="adj3" fmla="val 25000"/>
              <a:gd name="adj4" fmla="val 4375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24 Flecha doblada"/>
          <p:cNvSpPr/>
          <p:nvPr/>
        </p:nvSpPr>
        <p:spPr>
          <a:xfrm rot="16200000" flipH="1">
            <a:off x="1115360" y="3356991"/>
            <a:ext cx="936105" cy="648071"/>
          </a:xfrm>
          <a:prstGeom prst="bentArrow">
            <a:avLst>
              <a:gd name="adj1" fmla="val 27009"/>
              <a:gd name="adj2" fmla="val 28779"/>
              <a:gd name="adj3" fmla="val 25000"/>
              <a:gd name="adj4" fmla="val 43750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25 Llamada rectangular redondeada"/>
          <p:cNvSpPr/>
          <p:nvPr/>
        </p:nvSpPr>
        <p:spPr>
          <a:xfrm rot="10800000" flipH="1">
            <a:off x="1777288" y="3596636"/>
            <a:ext cx="1570320" cy="534437"/>
          </a:xfrm>
          <a:prstGeom prst="wedgeRoundRectCallout">
            <a:avLst>
              <a:gd name="adj1" fmla="val -19619"/>
              <a:gd name="adj2" fmla="val 7234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Llamada rectangular redondeada"/>
          <p:cNvSpPr/>
          <p:nvPr/>
        </p:nvSpPr>
        <p:spPr>
          <a:xfrm rot="10800000">
            <a:off x="719316" y="2276869"/>
            <a:ext cx="936104" cy="421018"/>
          </a:xfrm>
          <a:prstGeom prst="wedgeRoundRectCallout">
            <a:avLst>
              <a:gd name="adj1" fmla="val -23986"/>
              <a:gd name="adj2" fmla="val 76620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CuadroTexto"/>
          <p:cNvSpPr txBox="1"/>
          <p:nvPr/>
        </p:nvSpPr>
        <p:spPr>
          <a:xfrm>
            <a:off x="683311" y="2348880"/>
            <a:ext cx="1008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 smtClean="0">
                <a:solidFill>
                  <a:prstClr val="black"/>
                </a:solidFill>
                <a:latin typeface="Arial Black" pitchFamily="34" charset="0"/>
              </a:rPr>
              <a:t>$675,101</a:t>
            </a:r>
            <a:endParaRPr lang="es-CO" sz="1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1" name="30 Llamada rectangular redondeada"/>
          <p:cNvSpPr/>
          <p:nvPr/>
        </p:nvSpPr>
        <p:spPr>
          <a:xfrm rot="5400000">
            <a:off x="3369634" y="943792"/>
            <a:ext cx="411138" cy="1081601"/>
          </a:xfrm>
          <a:prstGeom prst="wedgeRoundRectCallout">
            <a:avLst>
              <a:gd name="adj1" fmla="val -22816"/>
              <a:gd name="adj2" fmla="val 57616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CuadroTexto"/>
          <p:cNvSpPr txBox="1"/>
          <p:nvPr/>
        </p:nvSpPr>
        <p:spPr>
          <a:xfrm>
            <a:off x="3107892" y="135140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prstClr val="black"/>
                </a:solidFill>
                <a:latin typeface="Arial Black" pitchFamily="34" charset="0"/>
              </a:rPr>
              <a:t>$425.000</a:t>
            </a:r>
            <a:endParaRPr lang="es-CO" sz="1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865744" y="3645024"/>
            <a:ext cx="227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prstClr val="black"/>
                </a:solidFill>
                <a:latin typeface="Arial Black" pitchFamily="34" charset="0"/>
              </a:rPr>
              <a:t>$2,164,144 </a:t>
            </a:r>
            <a:endParaRPr lang="es-CO" sz="1200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vs. $964.000</a:t>
            </a:r>
            <a:r>
              <a:rPr lang="es-CO" sz="1200" baseline="50000" dirty="0" smtClean="0">
                <a:solidFill>
                  <a:srgbClr val="FF0000"/>
                </a:solidFill>
                <a:latin typeface="Arial Black" pitchFamily="34" charset="0"/>
              </a:rPr>
              <a:t>2 </a:t>
            </a:r>
            <a:endParaRPr lang="es-CO" sz="1200" baseline="50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4" name="33 Redondear rectángulo de esquina diagonal"/>
          <p:cNvSpPr/>
          <p:nvPr/>
        </p:nvSpPr>
        <p:spPr>
          <a:xfrm>
            <a:off x="359277" y="4365104"/>
            <a:ext cx="3096344" cy="72008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 Black" pitchFamily="34" charset="0"/>
              </a:rPr>
              <a:t>Hospitales públicos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076056" y="80628"/>
            <a:ext cx="3816424" cy="595228"/>
          </a:xfrm>
        </p:spPr>
        <p:txBody>
          <a:bodyPr>
            <a:noAutofit/>
          </a:bodyPr>
          <a:lstStyle/>
          <a:p>
            <a:r>
              <a:rPr lang="es-CO" sz="2800" dirty="0" smtClean="0"/>
              <a:t>Deudas de las EPS</a:t>
            </a:r>
            <a:endParaRPr lang="es-CO" sz="2800" dirty="0"/>
          </a:p>
        </p:txBody>
      </p:sp>
      <p:sp>
        <p:nvSpPr>
          <p:cNvPr id="9" name="8 Redondear rectángulo de esquina diagonal"/>
          <p:cNvSpPr/>
          <p:nvPr/>
        </p:nvSpPr>
        <p:spPr>
          <a:xfrm>
            <a:off x="1979456" y="2132856"/>
            <a:ext cx="1944216" cy="649401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latin typeface="Arial Black" pitchFamily="34" charset="0"/>
              </a:rPr>
              <a:t>EPS</a:t>
            </a:r>
            <a:br>
              <a:rPr lang="es-CO" sz="1600" dirty="0" smtClean="0">
                <a:latin typeface="Arial Black" pitchFamily="34" charset="0"/>
              </a:rPr>
            </a:br>
            <a:r>
              <a:rPr lang="es-CO" sz="1600" dirty="0" smtClean="0">
                <a:latin typeface="Arial Black" pitchFamily="34" charset="0"/>
              </a:rPr>
              <a:t>subsidiado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10" name="9 Flecha doblada"/>
          <p:cNvSpPr/>
          <p:nvPr/>
        </p:nvSpPr>
        <p:spPr>
          <a:xfrm rot="16200000" flipH="1">
            <a:off x="1115360" y="2662291"/>
            <a:ext cx="936105" cy="648071"/>
          </a:xfrm>
          <a:prstGeom prst="bentArrow">
            <a:avLst>
              <a:gd name="adj1" fmla="val 27009"/>
              <a:gd name="adj2" fmla="val 28779"/>
              <a:gd name="adj3" fmla="val 25000"/>
              <a:gd name="adj4" fmla="val 43750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10 Llamada rectangular redondeada"/>
          <p:cNvSpPr/>
          <p:nvPr/>
        </p:nvSpPr>
        <p:spPr>
          <a:xfrm rot="10800000" flipH="1">
            <a:off x="1777288" y="2901936"/>
            <a:ext cx="1570320" cy="534437"/>
          </a:xfrm>
          <a:prstGeom prst="wedgeRoundRectCallout">
            <a:avLst>
              <a:gd name="adj1" fmla="val -19619"/>
              <a:gd name="adj2" fmla="val 7234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1865744" y="2996952"/>
            <a:ext cx="158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prstClr val="black"/>
                </a:solidFill>
                <a:latin typeface="Arial Black" pitchFamily="34" charset="0"/>
              </a:rPr>
              <a:t>$2,164,144 </a:t>
            </a:r>
            <a:endParaRPr lang="es-CO" sz="1200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vs. $964.000</a:t>
            </a:r>
            <a:r>
              <a:rPr lang="es-CO" sz="1200" baseline="50000" dirty="0" smtClean="0">
                <a:solidFill>
                  <a:srgbClr val="FF0000"/>
                </a:solidFill>
                <a:latin typeface="Arial Black" pitchFamily="34" charset="0"/>
              </a:rPr>
              <a:t>2 </a:t>
            </a:r>
            <a:endParaRPr lang="es-CO" sz="1200" baseline="50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12 Redondear rectángulo de esquina diagonal"/>
          <p:cNvSpPr/>
          <p:nvPr/>
        </p:nvSpPr>
        <p:spPr>
          <a:xfrm>
            <a:off x="359277" y="3670404"/>
            <a:ext cx="3096344" cy="72008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 Black" pitchFamily="34" charset="0"/>
              </a:rPr>
              <a:t>Hospitales públicos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280868" y="447055"/>
            <a:ext cx="2611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>
                <a:solidFill>
                  <a:srgbClr val="00A0BA"/>
                </a:solidFill>
                <a:latin typeface="Arial Black" pitchFamily="34" charset="0"/>
              </a:rPr>
              <a:t>del subsidiado</a:t>
            </a:r>
            <a:endParaRPr lang="en-US" sz="2400" dirty="0">
              <a:solidFill>
                <a:srgbClr val="00A0BA"/>
              </a:solidFill>
              <a:latin typeface="Arial Black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283968" y="2120148"/>
            <a:ext cx="4456098" cy="30243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531797" y="2035433"/>
            <a:ext cx="3960440" cy="268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s-CO" sz="23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A0BA"/>
              </a:buClr>
              <a:buSzPct val="150000"/>
              <a:buFont typeface="+mj-lt"/>
              <a:buAutoNum type="arabicPeriod"/>
            </a:pPr>
            <a:r>
              <a:rPr lang="es-CO" sz="23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Recursos </a:t>
            </a:r>
            <a:r>
              <a:rPr lang="es-CO" sz="23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Caprecom</a:t>
            </a:r>
            <a:endParaRPr lang="es-CO" sz="23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A0BA"/>
              </a:buClr>
              <a:buSzPct val="150000"/>
              <a:buFont typeface="+mj-lt"/>
              <a:buAutoNum type="arabicPeriod"/>
            </a:pPr>
            <a:r>
              <a:rPr lang="es-CO" sz="23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Subcuenta de garantías – Plan de saneamiento</a:t>
            </a:r>
          </a:p>
          <a:p>
            <a:pPr marL="457200" indent="-457200">
              <a:lnSpc>
                <a:spcPct val="150000"/>
              </a:lnSpc>
              <a:buClr>
                <a:srgbClr val="00A0BA"/>
              </a:buClr>
              <a:buSzPct val="150000"/>
              <a:buFont typeface="+mj-lt"/>
              <a:buAutoNum type="arabicPeriod"/>
            </a:pPr>
            <a:r>
              <a:rPr lang="es-CO" sz="23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Igualación </a:t>
            </a:r>
            <a:r>
              <a:rPr lang="es-CO" sz="23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UPCs</a:t>
            </a:r>
            <a:r>
              <a:rPr lang="es-CO" sz="23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CO" sz="2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097614" y="6525344"/>
            <a:ext cx="694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Sistema de Información de Hospitales MSPS, Reporte Circular Única </a:t>
            </a:r>
            <a:r>
              <a:rPr lang="es-CO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Supersalud</a:t>
            </a:r>
            <a:r>
              <a:rPr lang="es-CO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Corte Junio de 2012</a:t>
            </a:r>
          </a:p>
          <a:p>
            <a:pPr algn="ctr"/>
            <a:endParaRPr lang="es-CO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 redondeado"/>
          <p:cNvSpPr/>
          <p:nvPr/>
        </p:nvSpPr>
        <p:spPr>
          <a:xfrm flipV="1">
            <a:off x="4800610" y="5229200"/>
            <a:ext cx="4019862" cy="912877"/>
          </a:xfrm>
          <a:prstGeom prst="roundRect">
            <a:avLst>
              <a:gd name="adj" fmla="val 5340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Rectángulo"/>
          <p:cNvSpPr/>
          <p:nvPr/>
        </p:nvSpPr>
        <p:spPr>
          <a:xfrm>
            <a:off x="259918" y="1772440"/>
            <a:ext cx="4240074" cy="40328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7081936" y="87015"/>
            <a:ext cx="1810544" cy="576064"/>
          </a:xfrm>
        </p:spPr>
        <p:txBody>
          <a:bodyPr>
            <a:normAutofit/>
          </a:bodyPr>
          <a:lstStyle/>
          <a:p>
            <a:r>
              <a:rPr lang="es-CO" sz="2800" dirty="0" smtClean="0"/>
              <a:t>Deudas </a:t>
            </a:r>
            <a:endParaRPr lang="es-CO" sz="2800" dirty="0"/>
          </a:p>
        </p:txBody>
      </p:sp>
      <p:sp>
        <p:nvSpPr>
          <p:cNvPr id="79" name="78 Redondear rectángulo de esquina diagonal"/>
          <p:cNvSpPr/>
          <p:nvPr/>
        </p:nvSpPr>
        <p:spPr>
          <a:xfrm>
            <a:off x="4860032" y="4437488"/>
            <a:ext cx="3960440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latin typeface="Arial Black" pitchFamily="34" charset="0"/>
              </a:rPr>
              <a:t>Hospitales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95536" y="1988840"/>
            <a:ext cx="3744416" cy="668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2800" b="1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Soluciones: </a:t>
            </a:r>
            <a:endParaRPr lang="es-CO" sz="20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9552" y="2636912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A0BA"/>
              </a:buClr>
              <a:buSzPct val="150000"/>
              <a:buFont typeface="+mj-lt"/>
              <a:buAutoNum type="arabicPeriod"/>
            </a:pPr>
            <a:r>
              <a:rPr lang="es-CO" sz="2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Ley Antitrámites (glosas recobros).</a:t>
            </a:r>
          </a:p>
          <a:p>
            <a:pPr marL="457200" indent="-457200">
              <a:lnSpc>
                <a:spcPct val="150000"/>
              </a:lnSpc>
              <a:buClr>
                <a:srgbClr val="00A0BA"/>
              </a:buClr>
              <a:buSzPct val="150000"/>
              <a:buFont typeface="+mj-lt"/>
              <a:buAutoNum type="arabicPeriod"/>
            </a:pPr>
            <a:r>
              <a:rPr lang="es-CO" sz="2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Pago servicios sociales.</a:t>
            </a:r>
          </a:p>
          <a:p>
            <a:pPr marL="457200" indent="-457200">
              <a:lnSpc>
                <a:spcPct val="150000"/>
              </a:lnSpc>
              <a:buClr>
                <a:srgbClr val="00A0BA"/>
              </a:buClr>
              <a:buSzPct val="150000"/>
              <a:buFont typeface="+mj-lt"/>
              <a:buAutoNum type="arabicPeriod"/>
            </a:pP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Transformación </a:t>
            </a:r>
            <a:r>
              <a:rPr lang="es-CO" sz="2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recobro a cobro (medicamentos).</a:t>
            </a:r>
          </a:p>
        </p:txBody>
      </p:sp>
      <p:sp>
        <p:nvSpPr>
          <p:cNvPr id="26" name="25 Redondear rectángulo de esquina diagonal"/>
          <p:cNvSpPr/>
          <p:nvPr/>
        </p:nvSpPr>
        <p:spPr>
          <a:xfrm>
            <a:off x="5076056" y="2971951"/>
            <a:ext cx="1944216" cy="649401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latin typeface="Arial Black" pitchFamily="34" charset="0"/>
              </a:rPr>
              <a:t>EPS</a:t>
            </a:r>
            <a:br>
              <a:rPr lang="es-CO" sz="1600" dirty="0" smtClean="0">
                <a:latin typeface="Arial Black" pitchFamily="34" charset="0"/>
              </a:rPr>
            </a:br>
            <a:r>
              <a:rPr lang="es-CO" sz="1600" dirty="0" smtClean="0">
                <a:latin typeface="Arial Black" pitchFamily="34" charset="0"/>
              </a:rPr>
              <a:t>Contributivo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28" name="27 Flecha doblada"/>
          <p:cNvSpPr/>
          <p:nvPr/>
        </p:nvSpPr>
        <p:spPr>
          <a:xfrm rot="5400000">
            <a:off x="6840252" y="3465380"/>
            <a:ext cx="1080120" cy="576064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28 Redondear rectángulo de esquina diagonal"/>
          <p:cNvSpPr/>
          <p:nvPr/>
        </p:nvSpPr>
        <p:spPr>
          <a:xfrm>
            <a:off x="6300192" y="1629176"/>
            <a:ext cx="1643683" cy="821547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err="1" smtClean="0">
                <a:latin typeface="Arial Black" pitchFamily="34" charset="0"/>
              </a:rPr>
              <a:t>Fosyga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30" name="29 Flecha doblada"/>
          <p:cNvSpPr/>
          <p:nvPr/>
        </p:nvSpPr>
        <p:spPr>
          <a:xfrm rot="5400000">
            <a:off x="7353309" y="2826309"/>
            <a:ext cx="2070230" cy="720080"/>
          </a:xfrm>
          <a:prstGeom prst="bentArrow">
            <a:avLst>
              <a:gd name="adj1" fmla="val 25000"/>
              <a:gd name="adj2" fmla="val 28779"/>
              <a:gd name="adj3" fmla="val 25000"/>
              <a:gd name="adj4" fmla="val 4375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30 Flecha doblada"/>
          <p:cNvSpPr/>
          <p:nvPr/>
        </p:nvSpPr>
        <p:spPr>
          <a:xfrm rot="5400000" flipV="1">
            <a:off x="5460265" y="2162313"/>
            <a:ext cx="778998" cy="756840"/>
          </a:xfrm>
          <a:prstGeom prst="bentArrow">
            <a:avLst>
              <a:gd name="adj1" fmla="val 25000"/>
              <a:gd name="adj2" fmla="val 28779"/>
              <a:gd name="adj3" fmla="val 25000"/>
              <a:gd name="adj4" fmla="val 43750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31 Llamada rectangular redondeada"/>
          <p:cNvSpPr/>
          <p:nvPr/>
        </p:nvSpPr>
        <p:spPr>
          <a:xfrm rot="16200000">
            <a:off x="5232472" y="1040337"/>
            <a:ext cx="576437" cy="1465333"/>
          </a:xfrm>
          <a:prstGeom prst="wedgeRoundRectCallout">
            <a:avLst>
              <a:gd name="adj1" fmla="val -22816"/>
              <a:gd name="adj2" fmla="val 57616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CuadroTexto"/>
          <p:cNvSpPr txBox="1"/>
          <p:nvPr/>
        </p:nvSpPr>
        <p:spPr>
          <a:xfrm>
            <a:off x="4762850" y="1557168"/>
            <a:ext cx="15373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prstClr val="black"/>
                </a:solidFill>
                <a:latin typeface="Arial Black" pitchFamily="34" charset="0"/>
              </a:rPr>
              <a:t>$1,687.011 </a:t>
            </a:r>
          </a:p>
          <a:p>
            <a:pPr algn="ctr"/>
            <a:r>
              <a:rPr lang="es-CO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vs. $1.280.000</a:t>
            </a:r>
            <a:r>
              <a:rPr lang="es-CO" sz="1200" baseline="56000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endParaRPr lang="es-CO" sz="1200" baseline="56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5" name="34 Llamada rectangular redondeada"/>
          <p:cNvSpPr/>
          <p:nvPr/>
        </p:nvSpPr>
        <p:spPr>
          <a:xfrm rot="10800000" flipH="1">
            <a:off x="7411924" y="2631160"/>
            <a:ext cx="976500" cy="421018"/>
          </a:xfrm>
          <a:prstGeom prst="wedgeRoundRectCallout">
            <a:avLst>
              <a:gd name="adj1" fmla="val -23986"/>
              <a:gd name="adj2" fmla="val 76620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CuadroTexto"/>
          <p:cNvSpPr txBox="1"/>
          <p:nvPr/>
        </p:nvSpPr>
        <p:spPr>
          <a:xfrm>
            <a:off x="7434552" y="272605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prstClr val="black"/>
                </a:solidFill>
                <a:latin typeface="Arial Black" pitchFamily="34" charset="0"/>
              </a:rPr>
              <a:t>$148.886</a:t>
            </a:r>
            <a:endParaRPr lang="es-CO" sz="1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7" name="36 Llamada rectangular redondeada"/>
          <p:cNvSpPr/>
          <p:nvPr/>
        </p:nvSpPr>
        <p:spPr>
          <a:xfrm rot="10800000" flipH="1">
            <a:off x="6185228" y="3753412"/>
            <a:ext cx="1051067" cy="421018"/>
          </a:xfrm>
          <a:prstGeom prst="wedgeRoundRectCallout">
            <a:avLst>
              <a:gd name="adj1" fmla="val -23986"/>
              <a:gd name="adj2" fmla="val 76620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CuadroTexto"/>
          <p:cNvSpPr txBox="1"/>
          <p:nvPr/>
        </p:nvSpPr>
        <p:spPr>
          <a:xfrm>
            <a:off x="6224707" y="3867548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 smtClean="0">
                <a:solidFill>
                  <a:prstClr val="black"/>
                </a:solidFill>
                <a:latin typeface="Arial Black" pitchFamily="34" charset="0"/>
              </a:rPr>
              <a:t>$427,084</a:t>
            </a:r>
            <a:endParaRPr lang="es-CO" sz="1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906936" y="447055"/>
            <a:ext cx="1985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2400" dirty="0">
                <a:solidFill>
                  <a:srgbClr val="00A0BA"/>
                </a:solidFill>
                <a:latin typeface="Arial Black" pitchFamily="34" charset="0"/>
              </a:rPr>
              <a:t>del </a:t>
            </a:r>
            <a:r>
              <a:rPr lang="es-CO" sz="2400" dirty="0" err="1">
                <a:solidFill>
                  <a:srgbClr val="00A0BA"/>
                </a:solidFill>
                <a:latin typeface="Arial Black" pitchFamily="34" charset="0"/>
              </a:rPr>
              <a:t>Fosyga</a:t>
            </a:r>
            <a:endParaRPr lang="en-US" sz="2400" dirty="0">
              <a:solidFill>
                <a:srgbClr val="00A0BA"/>
              </a:solidFill>
              <a:latin typeface="Arial Black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1097614" y="6525344"/>
            <a:ext cx="694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Fuente: Sistema de Información de Hospitales MSPS, Reporte Circular Única </a:t>
            </a:r>
            <a:r>
              <a:rPr lang="es-CO" sz="1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Supersalud</a:t>
            </a:r>
            <a:r>
              <a:rPr lang="es-CO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Corte Junio de 2012</a:t>
            </a:r>
          </a:p>
          <a:p>
            <a:pPr algn="ctr"/>
            <a:endParaRPr lang="es-CO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4048" y="5344760"/>
            <a:ext cx="38164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1. </a:t>
            </a:r>
            <a:r>
              <a:rPr lang="es-CO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Las </a:t>
            </a:r>
            <a:r>
              <a:rPr lang="es-CO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EPS registran Cuentas por cobrar al </a:t>
            </a:r>
            <a:r>
              <a:rPr lang="es-CO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Fosyga</a:t>
            </a:r>
            <a:r>
              <a:rPr lang="es-CO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1,8 </a:t>
            </a:r>
            <a:r>
              <a:rPr lang="es-CO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billones, de los cuales a junio 30 se encontraban en proceso de auditoría $150 mil millones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3183111"/>
            <a:ext cx="7772400" cy="1470025"/>
          </a:xfrm>
        </p:spPr>
        <p:txBody>
          <a:bodyPr/>
          <a:lstStyle/>
          <a:p>
            <a:r>
              <a:rPr lang="es-CO" dirty="0" smtClean="0"/>
              <a:t>2. Red pública hospitalaria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ebhelp.esri.com/arcgisexplorer/1500/gpsicons/hospit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480520"/>
            <a:ext cx="1828800" cy="1828800"/>
          </a:xfrm>
          <a:prstGeom prst="rect">
            <a:avLst/>
          </a:prstGeom>
          <a:noFill/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5146654"/>
              </p:ext>
            </p:extLst>
          </p:nvPr>
        </p:nvGraphicFramePr>
        <p:xfrm>
          <a:off x="4824122" y="4077072"/>
          <a:ext cx="3852334" cy="2150188"/>
        </p:xfrm>
        <a:graphic>
          <a:graphicData uri="http://schemas.openxmlformats.org/drawingml/2006/table">
            <a:tbl>
              <a:tblPr/>
              <a:tblGrid>
                <a:gridCol w="1337788"/>
                <a:gridCol w="1523592"/>
                <a:gridCol w="990954"/>
              </a:tblGrid>
              <a:tr h="61203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Nivel de atención</a:t>
                      </a:r>
                      <a:endParaRPr lang="es-ES" sz="13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Nro.</a:t>
                      </a:r>
                      <a:r>
                        <a:rPr lang="es-ES" sz="13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de IPS</a:t>
                      </a:r>
                      <a:endParaRPr lang="es-ES" sz="13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</a:tr>
              <a:tr h="34754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Nivel</a:t>
                      </a:r>
                      <a:r>
                        <a:rPr lang="es-ES" sz="13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654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Nivel 2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</a:tr>
              <a:tr h="42554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Nivel 3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52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993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2150397"/>
              </p:ext>
            </p:extLst>
          </p:nvPr>
        </p:nvGraphicFramePr>
        <p:xfrm>
          <a:off x="4824122" y="1340768"/>
          <a:ext cx="3840488" cy="2290479"/>
        </p:xfrm>
        <a:graphic>
          <a:graphicData uri="http://schemas.openxmlformats.org/drawingml/2006/table">
            <a:tbl>
              <a:tblPr/>
              <a:tblGrid>
                <a:gridCol w="1711399"/>
                <a:gridCol w="1099193"/>
                <a:gridCol w="1029896"/>
              </a:tblGrid>
              <a:tr h="50112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Carácter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Nro.</a:t>
                      </a:r>
                      <a:r>
                        <a:rPr lang="es-ES" sz="1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IPS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</a:tr>
              <a:tr h="383100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Departamental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    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6075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Distrital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</a:tr>
              <a:tr h="375075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Municipal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050">
                <a:tc>
                  <a:txBody>
                    <a:bodyPr/>
                    <a:lstStyle/>
                    <a:p>
                      <a:pPr algn="l" fontAlgn="b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Nacional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2E2"/>
                    </a:solidFill>
                  </a:tcPr>
                </a:tc>
              </a:tr>
              <a:tr h="36705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3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s-ES" sz="13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993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r>
                        <a:rPr lang="es-ES" sz="1400" b="0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es-ES" sz="1400" b="0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BA"/>
                    </a:solidFill>
                  </a:tcPr>
                </a:tc>
              </a:tr>
            </a:tbl>
          </a:graphicData>
        </a:graphic>
      </p:graphicFrame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1169876" y="6525344"/>
            <a:ext cx="68042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Tahoma" pitchFamily="34" charset="0"/>
              <a:buNone/>
            </a:pPr>
            <a:r>
              <a:rPr lang="es-MX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</a:t>
            </a:r>
            <a:r>
              <a:rPr lang="es-MX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Información del Registro Especial de Prestadores de Servicios de Salud con corte a junio de 2010</a:t>
            </a:r>
            <a:endParaRPr lang="es-E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3528" y="1988840"/>
            <a:ext cx="450059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CO" sz="3500" b="1" dirty="0" smtClean="0">
                <a:solidFill>
                  <a:srgbClr val="00A0BA"/>
                </a:solidFill>
                <a:latin typeface="Arial Black" pitchFamily="34" charset="0"/>
                <a:cs typeface="Arial" pitchFamily="34" charset="0"/>
              </a:rPr>
              <a:t>71%</a:t>
            </a:r>
            <a:r>
              <a:rPr lang="es-CO" sz="3500" b="1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los hospitales públicos son municipales  y</a:t>
            </a:r>
          </a:p>
          <a:p>
            <a:pPr algn="ctr"/>
            <a:endParaRPr lang="es-CO" sz="2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CO" sz="3500" b="1" dirty="0" smtClean="0">
                <a:solidFill>
                  <a:srgbClr val="00A0BA"/>
                </a:solidFill>
                <a:latin typeface="Arial Black" pitchFamily="34" charset="0"/>
                <a:cs typeface="Arial" pitchFamily="34" charset="0"/>
              </a:rPr>
              <a:t>85%</a:t>
            </a:r>
            <a:r>
              <a:rPr lang="es-CO" sz="3500" b="1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ellos son de primer nivel de complejidad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228184" y="407718"/>
            <a:ext cx="2616462" cy="573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A0BA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O" sz="2400" dirty="0" smtClean="0"/>
              <a:t>hospitalaria</a:t>
            </a:r>
            <a:endParaRPr lang="es-CO" sz="2400" dirty="0"/>
          </a:p>
        </p:txBody>
      </p:sp>
      <p:sp>
        <p:nvSpPr>
          <p:cNvPr id="13" name="12 Rectángulo"/>
          <p:cNvSpPr/>
          <p:nvPr/>
        </p:nvSpPr>
        <p:spPr>
          <a:xfrm>
            <a:off x="6385666" y="116632"/>
            <a:ext cx="2487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2800" dirty="0" smtClean="0">
                <a:solidFill>
                  <a:srgbClr val="00A0BA"/>
                </a:solidFill>
                <a:latin typeface="Arial Black" pitchFamily="34" charset="0"/>
              </a:rPr>
              <a:t>Red pública</a:t>
            </a:r>
            <a:endParaRPr lang="en-US" sz="2800" dirty="0">
              <a:solidFill>
                <a:srgbClr val="00A0BA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7638575"/>
              </p:ext>
            </p:extLst>
          </p:nvPr>
        </p:nvGraphicFramePr>
        <p:xfrm>
          <a:off x="2843808" y="2348880"/>
          <a:ext cx="5832648" cy="3600400"/>
        </p:xfrm>
        <a:graphic>
          <a:graphicData uri="http://schemas.openxmlformats.org/drawingml/2006/table">
            <a:tbl>
              <a:tblPr/>
              <a:tblGrid>
                <a:gridCol w="2088232"/>
                <a:gridCol w="1152128"/>
                <a:gridCol w="1512168"/>
                <a:gridCol w="1080120"/>
              </a:tblGrid>
              <a:tr h="468113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  Población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Nro. IPS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Proporción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es-ES" sz="1300" b="1" i="0" u="none" strike="noStrike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Acumul</a:t>
                      </a:r>
                      <a:endParaRPr lang="es-ES" sz="13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BA"/>
                    </a:solidFill>
                  </a:tcPr>
                </a:tc>
              </a:tr>
              <a:tr h="330594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≤ </a:t>
                      </a:r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7195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5.001-10.000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</a:tr>
              <a:tr h="368635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10.001-25.000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321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195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25.001-50.000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</a:tr>
              <a:tr h="368635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50.001-100.000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195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100.001-500.000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2E2"/>
                    </a:solidFill>
                  </a:tcPr>
                </a:tc>
              </a:tr>
              <a:tr h="307195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500.001-1.000.000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635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&gt; </a:t>
                      </a:r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1.000.000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</a:tr>
              <a:tr h="46700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 Total </a:t>
                      </a:r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general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993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A0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600" b="0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A0BA"/>
                    </a:solidFill>
                  </a:tcPr>
                </a:tc>
              </a:tr>
            </a:tbl>
          </a:graphicData>
        </a:graphic>
      </p:graphicFrame>
      <p:sp>
        <p:nvSpPr>
          <p:cNvPr id="24621" name="5 CuadroTexto"/>
          <p:cNvSpPr txBox="1">
            <a:spLocks noChangeArrowheads="1"/>
          </p:cNvSpPr>
          <p:nvPr/>
        </p:nvSpPr>
        <p:spPr bwMode="auto">
          <a:xfrm>
            <a:off x="0" y="6499444"/>
            <a:ext cx="9144000" cy="3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Tahoma" pitchFamily="34" charset="0"/>
              <a:buNone/>
            </a:pPr>
            <a:r>
              <a:rPr lang="es-MX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Fuentes</a:t>
            </a:r>
            <a:r>
              <a:rPr lang="es-MX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Información del Registro Especial de Prestadores de Servicios de Salud con corte a junio de 2010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Tahoma" pitchFamily="34" charset="0"/>
              <a:buNone/>
            </a:pPr>
            <a:r>
              <a:rPr lang="es-MX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Proyección DANE 2005 para 2010</a:t>
            </a:r>
            <a:endParaRPr lang="es-E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3994318"/>
            <a:ext cx="194421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CO" sz="3500" b="1" dirty="0" smtClean="0">
                <a:solidFill>
                  <a:srgbClr val="00A0BA"/>
                </a:solidFill>
                <a:latin typeface="Arial Black" pitchFamily="34" charset="0"/>
                <a:cs typeface="Arial" pitchFamily="34" charset="0"/>
              </a:rPr>
              <a:t>84%</a:t>
            </a:r>
            <a:r>
              <a:rPr lang="es-CO" sz="3500" b="1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las IPS están en municipios con menos de 100 mil habitantes.</a:t>
            </a:r>
            <a:endParaRPr lang="es-CO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228184" y="407718"/>
            <a:ext cx="2616462" cy="573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A0BA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O" sz="2400" dirty="0" smtClean="0"/>
              <a:t>públicos</a:t>
            </a:r>
            <a:endParaRPr lang="es-CO" sz="2400" dirty="0"/>
          </a:p>
        </p:txBody>
      </p:sp>
      <p:sp>
        <p:nvSpPr>
          <p:cNvPr id="9" name="8 Rectángulo"/>
          <p:cNvSpPr/>
          <p:nvPr/>
        </p:nvSpPr>
        <p:spPr>
          <a:xfrm>
            <a:off x="6594762" y="116632"/>
            <a:ext cx="2278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2800" dirty="0" smtClean="0">
                <a:solidFill>
                  <a:srgbClr val="00A0BA"/>
                </a:solidFill>
                <a:latin typeface="Arial Black" pitchFamily="34" charset="0"/>
              </a:rPr>
              <a:t>Hospitales</a:t>
            </a:r>
            <a:endParaRPr lang="en-US" sz="2800" dirty="0">
              <a:solidFill>
                <a:srgbClr val="00A0BA"/>
              </a:solidFill>
              <a:latin typeface="Arial Black" pitchFamily="34" charset="0"/>
            </a:endParaRPr>
          </a:p>
        </p:txBody>
      </p:sp>
      <p:pic>
        <p:nvPicPr>
          <p:cNvPr id="10" name="Picture 2" descr="http://webhelp.esri.com/arcgisexplorer/1500/gpsicons/hospit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44" y="2104256"/>
            <a:ext cx="1828800" cy="1828800"/>
          </a:xfrm>
          <a:prstGeom prst="rect">
            <a:avLst/>
          </a:prstGeom>
          <a:noFill/>
        </p:spPr>
      </p:pic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2771800" y="1581092"/>
            <a:ext cx="6714942" cy="65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Tahoma" pitchFamily="34" charset="0"/>
              <a:buNone/>
              <a:defRPr/>
            </a:pPr>
            <a:r>
              <a:rPr lang="es-MX" sz="2000" b="1" dirty="0">
                <a:solidFill>
                  <a:srgbClr val="00A0BA"/>
                </a:solidFill>
                <a:latin typeface="Arial Black" pitchFamily="34" charset="0"/>
              </a:rPr>
              <a:t>Caracterización por tamaño población </a:t>
            </a:r>
            <a:endParaRPr lang="es-MX" sz="2000" b="1" dirty="0" smtClean="0">
              <a:solidFill>
                <a:srgbClr val="00A0BA"/>
              </a:solidFill>
              <a:latin typeface="Arial Black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Tahoma" pitchFamily="34" charset="0"/>
              <a:buNone/>
              <a:defRPr/>
            </a:pPr>
            <a:r>
              <a:rPr lang="es-MX" sz="2000" b="1" dirty="0" smtClean="0">
                <a:solidFill>
                  <a:srgbClr val="00A0BA"/>
                </a:solidFill>
                <a:latin typeface="Arial Black" pitchFamily="34" charset="0"/>
              </a:rPr>
              <a:t>municipio </a:t>
            </a:r>
            <a:r>
              <a:rPr lang="es-MX" sz="2000" b="1" dirty="0">
                <a:solidFill>
                  <a:srgbClr val="00A0BA"/>
                </a:solidFill>
                <a:latin typeface="Arial Black" pitchFamily="34" charset="0"/>
              </a:rPr>
              <a:t>sede</a:t>
            </a:r>
            <a:endParaRPr lang="es-ES" sz="2000" b="1" dirty="0">
              <a:solidFill>
                <a:srgbClr val="00A0BA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21D3488728CE499E33E7B1482F5E32" ma:contentTypeVersion="22" ma:contentTypeDescription="Crear nuevo documento." ma:contentTypeScope="" ma:versionID="48bb746cebb92f9a56a3aaceb9a38bab">
  <xsd:schema xmlns:xsd="http://www.w3.org/2001/XMLSchema" xmlns:xs="http://www.w3.org/2001/XMLSchema" xmlns:p="http://schemas.microsoft.com/office/2006/metadata/properties" xmlns:ns1="http://schemas.microsoft.com/sharepoint/v3" xmlns:ns2="1ab55d78-c3de-45c1-9b73-533bfa9a9711" xmlns:ns3="85f8dca9-0a1a-4040-82c6-40b893b6ffd9" xmlns:ns4="916850c7-a6d9-4d63-9ee7-e71f423189ae" targetNamespace="http://schemas.microsoft.com/office/2006/metadata/properties" ma:root="true" ma:fieldsID="54d9b7d8847c0c002a8ced980a8105c2" ns1:_="" ns2:_="" ns3:_="" ns4:_="">
    <xsd:import namespace="http://schemas.microsoft.com/sharepoint/v3"/>
    <xsd:import namespace="1ab55d78-c3de-45c1-9b73-533bfa9a9711"/>
    <xsd:import namespace="85f8dca9-0a1a-4040-82c6-40b893b6ffd9"/>
    <xsd:import namespace="916850c7-a6d9-4d63-9ee7-e71f423189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_x00e9_matica"/>
                <xsd:element ref="ns2:A_x00f1_o" minOccurs="0"/>
                <xsd:element ref="ns2:Tipo_x0020_de_x0020_Documento" minOccurs="0"/>
                <xsd:element ref="ns3:_dlc_DocId" minOccurs="0"/>
                <xsd:element ref="ns3:_dlc_DocIdUrl" minOccurs="0"/>
                <xsd:element ref="ns3:_dlc_DocIdPersistId" minOccurs="0"/>
                <xsd:element ref="ns2:Subtema" minOccurs="0"/>
                <xsd:element ref="ns2:Creado" minOccurs="0"/>
                <xsd:element ref="ns4:Resum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6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7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b55d78-c3de-45c1-9b73-533bfa9a9711" elementFormDefault="qualified">
    <xsd:import namespace="http://schemas.microsoft.com/office/2006/documentManagement/types"/>
    <xsd:import namespace="http://schemas.microsoft.com/office/infopath/2007/PartnerControls"/>
    <xsd:element name="T_x00e9_matica" ma:index="10" ma:displayName="Temática" ma:description="" ma:format="Dropdown" ma:internalName="T_x00e9_matica">
      <xsd:simpleType>
        <xsd:restriction base="dms:Choice">
          <xsd:enumeration value="Asistencia Social"/>
          <xsd:enumeration value="Centro de Comunicaciones"/>
          <xsd:enumeration value="Emergencias y Desastres"/>
          <xsd:enumeration value="Ministerio"/>
          <xsd:enumeration value="Pensión"/>
          <xsd:enumeration value="Protección Social"/>
          <xsd:enumeration value="Riesgos Profesionales"/>
          <xsd:enumeration value="Salud"/>
          <xsd:enumeration value="Sistema Integrado de Gestión Institucional -SIGI"/>
        </xsd:restriction>
      </xsd:simpleType>
    </xsd:element>
    <xsd:element name="A_x00f1_o" ma:index="11" nillable="true" ma:displayName="Año" ma:default="DD/MM/AAAA" ma:description="" ma:internalName="A_x00f1_o" ma:readOnly="false">
      <xsd:simpleType>
        <xsd:restriction base="dms:Text">
          <xsd:maxLength value="15"/>
        </xsd:restriction>
      </xsd:simpleType>
    </xsd:element>
    <xsd:element name="Tipo_x0020_de_x0020_Documento" ma:index="12" nillable="true" ma:displayName="Tipo de Documento" ma:description="Tipo de Documento" ma:internalName="Tipo_x0020_de_x0020_Documento" ma:readOnly="false">
      <xsd:simpleType>
        <xsd:restriction base="dms:Text">
          <xsd:maxLength value="255"/>
        </xsd:restriction>
      </xsd:simpleType>
    </xsd:element>
    <xsd:element name="Subtema" ma:index="16" nillable="true" ma:displayName="Subtema" ma:default="General" ma:format="Dropdown" ma:internalName="Subtema">
      <xsd:simpleType>
        <xsd:restriction base="dms:Choice">
          <xsd:enumeration value="Afiche"/>
          <xsd:enumeration value="Análisis Regional"/>
          <xsd:enumeration value="Alimentación y Nutrición"/>
          <xsd:enumeration value="Apoyo"/>
          <xsd:enumeration value="Atención Primaria en Salud"/>
          <xsd:enumeration value="Boletínes"/>
          <xsd:enumeration value="Boletines Epidemiológicos"/>
          <xsd:enumeration value="Boletínes de Indicadores Laborales"/>
          <xsd:enumeration value="Boletines de Prensa Plan a"/>
          <xsd:enumeration value="Calidad de atención en salud"/>
          <xsd:enumeration value="Campañas"/>
          <xsd:enumeration value="Cartilla"/>
          <xsd:enumeration value="Centro Nacional de Enlace (CNE)"/>
          <xsd:enumeration value="Contratación"/>
          <xsd:enumeration value="Cooperativas y Precooperativas"/>
          <xsd:enumeration value="Deberes y Derechos"/>
          <xsd:enumeration value="Defensa Judicial"/>
          <xsd:enumeration value="Directorios"/>
          <xsd:enumeration value="Discapacidad"/>
          <xsd:enumeration value="Dispositivos Médicos"/>
          <xsd:enumeration value="Documentos en Discusión"/>
          <xsd:enumeration value="Documentos Generales SIGI"/>
          <xsd:enumeration value="Encuesta Nacional de Salud Pública"/>
          <xsd:enumeration value="Encuestas Página Web"/>
          <xsd:enumeration value="Encuestas Trámites y Servicios"/>
          <xsd:enumeration value="Enfermedades no Transmisibles"/>
          <xsd:enumeration value="Enfermedades transmitidas por vectores"/>
          <xsd:enumeration value="Entornos Saludables"/>
          <xsd:enumeration value="Emergencias y Desastres"/>
          <xsd:enumeration value="Epidemiología y Demografía"/>
          <xsd:enumeration value="Estudios e Investigaciones"/>
          <xsd:enumeration value="Estratégico"/>
          <xsd:enumeration value="Evaluación"/>
          <xsd:enumeration value="Evaluación del Sistema de Control Interno"/>
          <xsd:enumeration value="Financiamiento"/>
          <xsd:enumeration value="Formulario"/>
          <xsd:enumeration value="General"/>
          <xsd:enumeration value="Gestión Estratégica -Planes"/>
          <xsd:enumeration value="Gestión Humana"/>
          <xsd:enumeration value="Gestión y Prestación de Servicios de IPS - Públicas"/>
          <xsd:enumeration value="Giro Directo"/>
          <xsd:enumeration value="Guías"/>
          <xsd:enumeration value="Guías de Atención Integral -GAI"/>
          <xsd:enumeration value="Hábitos saludables"/>
          <xsd:enumeration value="Identidad Visual"/>
          <xsd:enumeration value="Imagen institucional"/>
          <xsd:enumeration value="Información Contable Ministerio de la Protección Social"/>
          <xsd:enumeration value="Información Contable Ministerio de Salud y Protección Social"/>
          <xsd:enumeration value="Informe Cuenta Fiscal"/>
          <xsd:enumeration value="Información Financiera"/>
          <xsd:enumeration value="Información General Nacimientos y Defunciones"/>
          <xsd:enumeration value="Información General PILA"/>
          <xsd:enumeration value="Informes de Gestión"/>
          <xsd:enumeration value="Informes Pormenorizados del Estado de Control Interno"/>
          <xsd:enumeration value="Infraestructura, Dotación y Equipamento Hospitalario"/>
          <xsd:enumeration value="Institucional"/>
          <xsd:enumeration value="Instructivo Régimen Subsidiado"/>
          <xsd:enumeration value="Juntas de Calificación de Invalidez"/>
          <xsd:enumeration value="Liquidación Mensual de Afiliados"/>
          <xsd:enumeration value="Manuales"/>
          <xsd:enumeration value="Medicamentos y Tecnologías"/>
          <xsd:enumeration value="Misional"/>
          <xsd:enumeration value="Observatorio de Calidad"/>
          <xsd:enumeration value="Observatorio de VIH SIDA"/>
          <xsd:enumeration value="Organigramas"/>
          <xsd:enumeration value="Otros documentos SIGI"/>
          <xsd:enumeration value="Participación y Control Social"/>
          <xsd:enumeration value="Pago de Deudas del Régimen Subsidiado"/>
          <xsd:enumeration value="Plan Antipendemia de Influenza"/>
          <xsd:enumeration value="Plan Decenal de Salud Pública"/>
          <xsd:enumeration value="Plan Nacional de Salud Pública 2007-2010"/>
          <xsd:enumeration value="Plan de Mejoramiento"/>
          <xsd:enumeration value="Políticas"/>
          <xsd:enumeration value="Política Farmaceútica"/>
          <xsd:enumeration value="Presupuesto"/>
          <xsd:enumeration value="Prevención de enfermedades infecciosas"/>
          <xsd:enumeration value="Primera Infancia"/>
          <xsd:enumeration value="Priorización en Salud"/>
          <xsd:enumeration value="Promoción Social"/>
          <xsd:enumeration value="Programas"/>
          <xsd:enumeration value="Red Unidos"/>
          <xsd:enumeration value="Régimen Contributivo"/>
          <xsd:enumeration value="Régimen Subsidiado"/>
          <xsd:enumeration value="Registro Único de Afiliados -RUAF"/>
          <xsd:enumeration value="Registro Individual de Prestadores de Servicios de Salud-RIPS"/>
          <xsd:enumeration value="Rendición de Cuentas"/>
          <xsd:enumeration value="Riesgos Laborales"/>
          <xsd:enumeration value="Riesgos profesionales"/>
          <xsd:enumeration value="Salud Ambiental"/>
          <xsd:enumeration value="Salud Mental"/>
          <xsd:enumeration value="Salud Pública"/>
          <xsd:enumeration value="Salud Ocupacional"/>
          <xsd:enumeration value="Salud Sexual y Reproductiva"/>
          <xsd:enumeration value="Sangre"/>
          <xsd:enumeration value="Sistema obligatorio de garantía de calidad"/>
          <xsd:enumeration value="Sistema Integrado de Gestión Institucional-SIGI"/>
          <xsd:enumeration value="Seguimiento y Evaluación"/>
          <xsd:enumeration value="Talento humano en salud"/>
          <xsd:enumeration value="Total Nacional Ocupados"/>
          <xsd:enumeration value="Total Nacional Desopucapos"/>
          <xsd:enumeration value="Transplantes"/>
          <xsd:enumeration value="Unidad de Pago por Capitación (UPC)"/>
          <xsd:enumeration value="Vacunación"/>
          <xsd:enumeration value="Víctimas"/>
        </xsd:restriction>
      </xsd:simpleType>
    </xsd:element>
    <xsd:element name="Creado" ma:index="17" nillable="true" ma:displayName="Creado" ma:format="DateOnly" ma:internalName="Creado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8dca9-0a1a-4040-82c6-40b893b6ffd9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4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6850c7-a6d9-4d63-9ee7-e71f423189ae" elementFormDefault="qualified">
    <xsd:import namespace="http://schemas.microsoft.com/office/2006/documentManagement/types"/>
    <xsd:import namespace="http://schemas.microsoft.com/office/infopath/2007/PartnerControls"/>
    <xsd:element name="Resumen" ma:index="18" nillable="true" ma:displayName="Resumen" ma:internalName="Resume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Tipo de contenido"/>
        <xsd:element ref="dc:title" minOccurs="0" maxOccurs="1" ma:index="0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po_x0020_de_x0020_Documento xmlns="1ab55d78-c3de-45c1-9b73-533bfa9a9711" xsi:nil="true"/>
    <A_x00f1_o xmlns="1ab55d78-c3de-45c1-9b73-533bfa9a9711">18/10/2012</A_x00f1_o>
    <T_x00e9_matica xmlns="1ab55d78-c3de-45c1-9b73-533bfa9a9711">Salud</T_x00e9_matica>
    <Subtema xmlns="1ab55d78-c3de-45c1-9b73-533bfa9a9711">General</Subtema>
    <PublishingStartDate xmlns="http://schemas.microsoft.com/sharepoint/v3" xsi:nil="true"/>
    <PublishingExpirationDate xmlns="http://schemas.microsoft.com/sharepoint/v3" xsi:nil="true"/>
    <_dlc_DocId xmlns="85f8dca9-0a1a-4040-82c6-40b893b6ffd9">FVPJPC34H7DW-3-2333</_dlc_DocId>
    <_dlc_DocIdUrl xmlns="85f8dca9-0a1a-4040-82c6-40b893b6ffd9">
      <Url>https://www.minsalud.gov.co/_layouts/DocIdRedir.aspx?ID=FVPJPC34H7DW-3-2333</Url>
      <Description>FVPJPC34H7DW-3-2333</Description>
    </_dlc_DocIdUrl>
    <Creado xmlns="1ab55d78-c3de-45c1-9b73-533bfa9a9711" xsi:nil="true"/>
    <_dlc_DocIdPersistId xmlns="85f8dca9-0a1a-4040-82c6-40b893b6ffd9">false</_dlc_DocIdPersistId>
    <Resumen xmlns="916850c7-a6d9-4d63-9ee7-e71f423189ae" xsi:nil="true"/>
  </documentManagement>
</p:properties>
</file>

<file path=customXml/itemProps1.xml><?xml version="1.0" encoding="utf-8"?>
<ds:datastoreItem xmlns:ds="http://schemas.openxmlformats.org/officeDocument/2006/customXml" ds:itemID="{D315692E-C891-4C40-A178-70A4A7044A22}"/>
</file>

<file path=customXml/itemProps2.xml><?xml version="1.0" encoding="utf-8"?>
<ds:datastoreItem xmlns:ds="http://schemas.openxmlformats.org/officeDocument/2006/customXml" ds:itemID="{22B786A9-AD68-4AD9-9379-B0870AD2902F}"/>
</file>

<file path=customXml/itemProps3.xml><?xml version="1.0" encoding="utf-8"?>
<ds:datastoreItem xmlns:ds="http://schemas.openxmlformats.org/officeDocument/2006/customXml" ds:itemID="{B8CCB02C-FBB9-4378-A862-E5CE23970BDD}"/>
</file>

<file path=customXml/itemProps4.xml><?xml version="1.0" encoding="utf-8"?>
<ds:datastoreItem xmlns:ds="http://schemas.openxmlformats.org/officeDocument/2006/customXml" ds:itemID="{CF6FC63F-A15F-44BE-B998-E65CD94E746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3816</TotalTime>
  <Words>1712</Words>
  <Application>Microsoft Office PowerPoint</Application>
  <PresentationFormat>Carta (216 x 279 mm)</PresentationFormat>
  <Paragraphs>734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Hacia dónde vamos en salud</vt:lpstr>
      <vt:lpstr>1. Flujo de recursos</vt:lpstr>
      <vt:lpstr>del Sistema</vt:lpstr>
      <vt:lpstr>Diapositiva 4</vt:lpstr>
      <vt:lpstr>Deudas de las EPS</vt:lpstr>
      <vt:lpstr>Deudas </vt:lpstr>
      <vt:lpstr>2. Red pública hospitalaria</vt:lpstr>
      <vt:lpstr>Diapositiva 8</vt:lpstr>
      <vt:lpstr>Diapositiva 9</vt:lpstr>
      <vt:lpstr>Diapositiva 10</vt:lpstr>
      <vt:lpstr>Descentralización del Sector Salud</vt:lpstr>
      <vt:lpstr>Diapositiva 12</vt:lpstr>
      <vt:lpstr>Diapositiva 13</vt:lpstr>
      <vt:lpstr>Déficit de los hospitales públicos</vt:lpstr>
      <vt:lpstr>Diapositiva 15</vt:lpstr>
      <vt:lpstr>Diapositiva 16</vt:lpstr>
      <vt:lpstr>Resultados en Salud Reflexiones iniciales</vt:lpstr>
      <vt:lpstr>Colombia 2000 - 2010</vt:lpstr>
      <vt:lpstr>Diapositiva 19</vt:lpstr>
      <vt:lpstr>Diapositiva 20</vt:lpstr>
      <vt:lpstr>3. Reformas al sistema de Salud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Trabajo Ministro</dc:title>
  <dc:creator>lpareja</dc:creator>
  <cp:lastModifiedBy>lpareja</cp:lastModifiedBy>
  <cp:revision>409</cp:revision>
  <dcterms:created xsi:type="dcterms:W3CDTF">2012-09-03T14:34:27Z</dcterms:created>
  <dcterms:modified xsi:type="dcterms:W3CDTF">2012-10-18T17:00:56Z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54ed2c5f-3778-4461-9833-27629e676dd1</vt:lpwstr>
  </property>
  <property fmtid="{D5CDD505-2E9C-101B-9397-08002B2CF9AE}" pid="3" name="ContentTypeId">
    <vt:lpwstr>0x010100D121D3488728CE499E33E7B1482F5E32</vt:lpwstr>
  </property>
  <property fmtid="{D5CDD505-2E9C-101B-9397-08002B2CF9AE}" pid="4" name="Order">
    <vt:r8>233300</vt:r8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